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8" r:id="rId4"/>
    <p:sldMasterId id="2147483693" r:id="rId5"/>
    <p:sldMasterId id="2147483708" r:id="rId6"/>
    <p:sldMasterId id="2147483723" r:id="rId7"/>
    <p:sldMasterId id="2147483738" r:id="rId8"/>
    <p:sldMasterId id="2147483753" r:id="rId9"/>
    <p:sldMasterId id="2147483768" r:id="rId10"/>
    <p:sldMasterId id="2147483783" r:id="rId11"/>
    <p:sldMasterId id="2147483798" r:id="rId12"/>
    <p:sldMasterId id="2147483813" r:id="rId13"/>
  </p:sldMasterIdLst>
  <p:notesMasterIdLst>
    <p:notesMasterId r:id="rId16"/>
  </p:notesMasterIdLst>
  <p:handoutMasterIdLst>
    <p:handoutMasterId r:id="rId44"/>
  </p:handoutMasterIdLst>
  <p:sldIdLst>
    <p:sldId id="256" r:id="rId14"/>
    <p:sldId id="308" r:id="rId15"/>
    <p:sldId id="303" r:id="rId17"/>
    <p:sldId id="334" r:id="rId18"/>
    <p:sldId id="348" r:id="rId19"/>
    <p:sldId id="338" r:id="rId20"/>
    <p:sldId id="340" r:id="rId21"/>
    <p:sldId id="341" r:id="rId22"/>
    <p:sldId id="342" r:id="rId23"/>
    <p:sldId id="343" r:id="rId24"/>
    <p:sldId id="345" r:id="rId25"/>
    <p:sldId id="371" r:id="rId26"/>
    <p:sldId id="363" r:id="rId27"/>
    <p:sldId id="350" r:id="rId28"/>
    <p:sldId id="349" r:id="rId29"/>
    <p:sldId id="473" r:id="rId30"/>
    <p:sldId id="486" r:id="rId31"/>
    <p:sldId id="429" r:id="rId32"/>
    <p:sldId id="431" r:id="rId33"/>
    <p:sldId id="432" r:id="rId34"/>
    <p:sldId id="433" r:id="rId35"/>
    <p:sldId id="434" r:id="rId36"/>
    <p:sldId id="435" r:id="rId37"/>
    <p:sldId id="436" r:id="rId38"/>
    <p:sldId id="437" r:id="rId39"/>
    <p:sldId id="438" r:id="rId40"/>
    <p:sldId id="439" r:id="rId41"/>
    <p:sldId id="426" r:id="rId42"/>
    <p:sldId id="265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77F"/>
    <a:srgbClr val="B3B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0" autoAdjust="0"/>
    <p:restoredTop sz="94679" autoAdjust="0"/>
  </p:normalViewPr>
  <p:slideViewPr>
    <p:cSldViewPr>
      <p:cViewPr varScale="1">
        <p:scale>
          <a:sx n="108" d="100"/>
          <a:sy n="108" d="100"/>
        </p:scale>
        <p:origin x="-1770" y="-84"/>
      </p:cViewPr>
      <p:guideLst>
        <p:guide orient="horz" pos="2160"/>
        <p:guide pos="28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29.xml"/><Relationship Id="rId42" Type="http://schemas.openxmlformats.org/officeDocument/2006/relationships/slide" Target="slides/slide28.xml"/><Relationship Id="rId41" Type="http://schemas.openxmlformats.org/officeDocument/2006/relationships/slide" Target="slides/slide27.xml"/><Relationship Id="rId40" Type="http://schemas.openxmlformats.org/officeDocument/2006/relationships/slide" Target="slides/slide2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5.xml"/><Relationship Id="rId38" Type="http://schemas.openxmlformats.org/officeDocument/2006/relationships/slide" Target="slides/slide24.xml"/><Relationship Id="rId37" Type="http://schemas.openxmlformats.org/officeDocument/2006/relationships/slide" Target="slides/slide23.xml"/><Relationship Id="rId36" Type="http://schemas.openxmlformats.org/officeDocument/2006/relationships/slide" Target="slides/slide22.xml"/><Relationship Id="rId35" Type="http://schemas.openxmlformats.org/officeDocument/2006/relationships/slide" Target="slides/slide21.xml"/><Relationship Id="rId34" Type="http://schemas.openxmlformats.org/officeDocument/2006/relationships/slide" Target="slides/slide20.xml"/><Relationship Id="rId33" Type="http://schemas.openxmlformats.org/officeDocument/2006/relationships/slide" Target="slides/slide19.xml"/><Relationship Id="rId32" Type="http://schemas.openxmlformats.org/officeDocument/2006/relationships/slide" Target="slides/slide18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0" Type="http://schemas.openxmlformats.org/officeDocument/2006/relationships/slide" Target="slides/slide6.xml"/><Relationship Id="rId2" Type="http://schemas.openxmlformats.org/officeDocument/2006/relationships/theme" Target="theme/theme1.xml"/><Relationship Id="rId19" Type="http://schemas.openxmlformats.org/officeDocument/2006/relationships/slide" Target="slides/slide5.xml"/><Relationship Id="rId18" Type="http://schemas.openxmlformats.org/officeDocument/2006/relationships/slide" Target="slides/slide4.xml"/><Relationship Id="rId17" Type="http://schemas.openxmlformats.org/officeDocument/2006/relationships/slide" Target="slides/slide3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wang\Desktop\&#32479;&#35745;&#32467;&#26524;\&#24773;&#24863;&#20998;&#26512;\58343&#26465;App&#25551;&#36848;\&#32479;&#35745;&#32467;&#26524;.xls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wang\Desktop\&#32479;&#35745;&#32467;&#26524;\&#24773;&#24863;&#20998;&#26512;\58343&#26465;App&#25551;&#36848;\&#32479;&#35745;&#32467;&#26524;.xls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wang\Desktop\sentence&#19981;&#21516;&#20301;&#32622;&#30340;&#24773;&#24863;&#20540;.xls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wang\Desktop\sentence&#19981;&#21516;&#20301;&#32622;&#30340;&#24773;&#24863;&#20540;.xls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wang\Desktop\&#21477;&#23376;&#20013;&#30340;&#27169;&#24335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[developer_topic.xls]Sheet1!$B$2:$B$10</c:f>
              <c:numCache>
                <c:formatCode>General</c:formatCode>
                <c:ptCount val="9"/>
                <c:pt idx="0">
                  <c:v>26</c:v>
                </c:pt>
                <c:pt idx="1">
                  <c:v>84</c:v>
                </c:pt>
                <c:pt idx="2">
                  <c:v>105</c:v>
                </c:pt>
                <c:pt idx="3">
                  <c:v>138</c:v>
                </c:pt>
                <c:pt idx="4">
                  <c:v>148</c:v>
                </c:pt>
                <c:pt idx="5">
                  <c:v>155</c:v>
                </c:pt>
                <c:pt idx="6">
                  <c:v>171</c:v>
                </c:pt>
                <c:pt idx="7">
                  <c:v>173</c:v>
                </c:pt>
                <c:pt idx="8">
                  <c:v>184</c:v>
                </c:pt>
              </c:numCache>
            </c:numRef>
          </c:xVal>
          <c:yVal>
            <c:numRef>
              <c:f>[developer_topic.xls]Sheet1!$C$2:$C$10</c:f>
              <c:numCache>
                <c:formatCode>General</c:formatCode>
                <c:ptCount val="9"/>
                <c:pt idx="0">
                  <c:v>1457.53336405845</c:v>
                </c:pt>
                <c:pt idx="1">
                  <c:v>563.067292222612</c:v>
                </c:pt>
                <c:pt idx="2">
                  <c:v>433.353594821748</c:v>
                </c:pt>
                <c:pt idx="3">
                  <c:v>1013.4937171644</c:v>
                </c:pt>
                <c:pt idx="4">
                  <c:v>1464.94142932579</c:v>
                </c:pt>
                <c:pt idx="5">
                  <c:v>2035.72081427478</c:v>
                </c:pt>
                <c:pt idx="6">
                  <c:v>458.649783987287</c:v>
                </c:pt>
                <c:pt idx="7">
                  <c:v>2535.04068848903</c:v>
                </c:pt>
                <c:pt idx="8">
                  <c:v>434.250035658049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2753988"/>
        <c:axId val="698178071"/>
      </c:scatterChart>
      <c:valAx>
        <c:axId val="9527539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98178071"/>
        <c:crosses val="autoZero"/>
        <c:crossBetween val="midCat"/>
      </c:valAx>
      <c:valAx>
        <c:axId val="698178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strength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27539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19266055045872"/>
          <c:y val="0.0208333333333333"/>
        </c:manualLayout>
      </c:layout>
      <c:overlay val="0"/>
      <c:spPr>
        <a:noFill/>
        <a:ln>
          <a:noFill/>
        </a:ln>
        <a:effectLst/>
      </c:spPr>
      <c:tx>
        <c:rich>
          <a:bodyPr/>
          <a:lstStyle/>
          <a:p>
            <a:pPr>
              <a:defRPr/>
            </a:pPr>
          </a:p>
        </c:rich>
      </c:tx>
    </c:title>
    <c:autoTitleDeleted val="0"/>
    <c:plotArea>
      <c:layout>
        <c:manualLayout>
          <c:layoutTarget val="inner"/>
          <c:xMode val="edge"/>
          <c:yMode val="edge"/>
          <c:x val="0.15799277175424"/>
          <c:y val="0.177083333333333"/>
          <c:w val="0.781331665276619"/>
          <c:h val="0.614212962962963"/>
        </c:manualLayout>
      </c:layout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[developer_topic.xls]Sheet1!$B$11:$B$35</c:f>
              <c:numCache>
                <c:formatCode>General</c:formatCode>
                <c:ptCount val="25"/>
                <c:pt idx="0">
                  <c:v>3</c:v>
                </c:pt>
                <c:pt idx="1">
                  <c:v>12</c:v>
                </c:pt>
                <c:pt idx="2">
                  <c:v>15</c:v>
                </c:pt>
                <c:pt idx="3">
                  <c:v>19</c:v>
                </c:pt>
                <c:pt idx="4">
                  <c:v>26</c:v>
                </c:pt>
                <c:pt idx="5">
                  <c:v>28</c:v>
                </c:pt>
                <c:pt idx="6">
                  <c:v>38</c:v>
                </c:pt>
                <c:pt idx="7">
                  <c:v>63</c:v>
                </c:pt>
                <c:pt idx="8">
                  <c:v>76</c:v>
                </c:pt>
                <c:pt idx="9">
                  <c:v>87</c:v>
                </c:pt>
                <c:pt idx="10">
                  <c:v>88</c:v>
                </c:pt>
                <c:pt idx="11">
                  <c:v>91</c:v>
                </c:pt>
                <c:pt idx="12">
                  <c:v>119</c:v>
                </c:pt>
                <c:pt idx="13">
                  <c:v>125</c:v>
                </c:pt>
                <c:pt idx="14">
                  <c:v>146</c:v>
                </c:pt>
                <c:pt idx="15">
                  <c:v>149</c:v>
                </c:pt>
                <c:pt idx="16">
                  <c:v>159</c:v>
                </c:pt>
                <c:pt idx="17">
                  <c:v>173</c:v>
                </c:pt>
                <c:pt idx="18">
                  <c:v>177</c:v>
                </c:pt>
                <c:pt idx="19">
                  <c:v>181</c:v>
                </c:pt>
                <c:pt idx="20">
                  <c:v>184</c:v>
                </c:pt>
                <c:pt idx="21">
                  <c:v>191</c:v>
                </c:pt>
                <c:pt idx="22">
                  <c:v>199</c:v>
                </c:pt>
                <c:pt idx="23">
                  <c:v>211</c:v>
                </c:pt>
                <c:pt idx="24">
                  <c:v>240</c:v>
                </c:pt>
              </c:numCache>
            </c:numRef>
          </c:xVal>
          <c:yVal>
            <c:numRef>
              <c:f>[developer_topic.xls]Sheet1!$C$11:$C$35</c:f>
              <c:numCache>
                <c:formatCode>General</c:formatCode>
                <c:ptCount val="25"/>
                <c:pt idx="0">
                  <c:v>1065.13112197142</c:v>
                </c:pt>
                <c:pt idx="1">
                  <c:v>1524.78628576554</c:v>
                </c:pt>
                <c:pt idx="2">
                  <c:v>1688.48806660201</c:v>
                </c:pt>
                <c:pt idx="3">
                  <c:v>844.630628607421</c:v>
                </c:pt>
                <c:pt idx="4">
                  <c:v>877.693784196887</c:v>
                </c:pt>
                <c:pt idx="5">
                  <c:v>937.263528621888</c:v>
                </c:pt>
                <c:pt idx="6">
                  <c:v>1392.05829442299</c:v>
                </c:pt>
                <c:pt idx="7">
                  <c:v>10444.5873214199</c:v>
                </c:pt>
                <c:pt idx="8">
                  <c:v>917.641892238025</c:v>
                </c:pt>
                <c:pt idx="9">
                  <c:v>828.347273386487</c:v>
                </c:pt>
                <c:pt idx="10">
                  <c:v>1054.70877998649</c:v>
                </c:pt>
                <c:pt idx="11">
                  <c:v>3184.74227512339</c:v>
                </c:pt>
                <c:pt idx="12">
                  <c:v>1049.06585516999</c:v>
                </c:pt>
                <c:pt idx="13">
                  <c:v>22699.3925256322</c:v>
                </c:pt>
                <c:pt idx="14">
                  <c:v>4134.0082515782</c:v>
                </c:pt>
                <c:pt idx="15">
                  <c:v>1077.26016471153</c:v>
                </c:pt>
                <c:pt idx="16">
                  <c:v>845.215608216263</c:v>
                </c:pt>
                <c:pt idx="17">
                  <c:v>3036.5939648429</c:v>
                </c:pt>
                <c:pt idx="18">
                  <c:v>994.154148934779</c:v>
                </c:pt>
                <c:pt idx="19">
                  <c:v>2476.3805842435</c:v>
                </c:pt>
                <c:pt idx="20">
                  <c:v>848.475040791796</c:v>
                </c:pt>
                <c:pt idx="21">
                  <c:v>1653.3319109795</c:v>
                </c:pt>
                <c:pt idx="22">
                  <c:v>897.954372029023</c:v>
                </c:pt>
                <c:pt idx="23">
                  <c:v>830.583304579676</c:v>
                </c:pt>
                <c:pt idx="24">
                  <c:v>4083.96266296607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8247166"/>
        <c:axId val="685909599"/>
      </c:scatterChart>
      <c:valAx>
        <c:axId val="54824716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85909599"/>
        <c:crosses val="autoZero"/>
        <c:crossBetween val="midCat"/>
      </c:valAx>
      <c:valAx>
        <c:axId val="685909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baseline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strength</a:t>
                </a:r>
                <a:endParaRPr lang="en-US" altLang="zh-CN" sz="1000" b="0" i="0" u="none" strike="noStrike" baseline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4824716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-0.0149961214861675"/>
                  <c:y val="-0.028734882847490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19345394193094"/>
                  <c:y val="-0.0050495127410904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5201584280838"/>
                  <c:y val="0.0020237271978449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[统计结果.xls]app描述统计!$B$13:$B$16</c:f>
              <c:strCache>
                <c:ptCount val="4"/>
                <c:pt idx="0">
                  <c:v>积极&amp;主观</c:v>
                </c:pt>
                <c:pt idx="1">
                  <c:v>积极&amp;客观</c:v>
                </c:pt>
                <c:pt idx="2">
                  <c:v>消极&amp;主观</c:v>
                </c:pt>
                <c:pt idx="3">
                  <c:v>消极&amp;客观</c:v>
                </c:pt>
              </c:strCache>
            </c:strRef>
          </c:cat>
          <c:val>
            <c:numRef>
              <c:f>[统计结果.xls]app描述统计!$C$13:$C$16</c:f>
              <c:numCache>
                <c:formatCode>General</c:formatCode>
                <c:ptCount val="4"/>
                <c:pt idx="0">
                  <c:v>24573</c:v>
                </c:pt>
                <c:pt idx="1">
                  <c:v>28626</c:v>
                </c:pt>
                <c:pt idx="2">
                  <c:v>1816</c:v>
                </c:pt>
                <c:pt idx="3">
                  <c:v>3328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0.00221297615379146"/>
                  <c:y val="0.048590630887972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488135754633006"/>
                  <c:y val="-0.073230894772529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995239338584993"/>
                  <c:y val="0.02672732718796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[统计结果.xls]app句子级别统计!$C$7:$C$10</c:f>
              <c:strCache>
                <c:ptCount val="4"/>
                <c:pt idx="0">
                  <c:v>积极&amp;主观</c:v>
                </c:pt>
                <c:pt idx="1">
                  <c:v>积极&amp;客观</c:v>
                </c:pt>
                <c:pt idx="2">
                  <c:v>消极&amp;主观</c:v>
                </c:pt>
                <c:pt idx="3">
                  <c:v>消极&amp;客观</c:v>
                </c:pt>
              </c:strCache>
            </c:strRef>
          </c:cat>
          <c:val>
            <c:numRef>
              <c:f>[统计结果.xls]app句子级别统计!$D$7:$D$10</c:f>
              <c:numCache>
                <c:formatCode>General</c:formatCode>
                <c:ptCount val="4"/>
                <c:pt idx="0">
                  <c:v>109065</c:v>
                </c:pt>
                <c:pt idx="1">
                  <c:v>319549</c:v>
                </c:pt>
                <c:pt idx="2">
                  <c:v>12579</c:v>
                </c:pt>
                <c:pt idx="3">
                  <c:v>26489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[sentence不同位置的情感值.xls]精炼数据!$A$2:$A$51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[sentence不同位置的情感值.xls]精炼数据!$B$2:$B$51</c:f>
              <c:numCache>
                <c:formatCode>General</c:formatCode>
                <c:ptCount val="50"/>
                <c:pt idx="0">
                  <c:v>0.1383252826</c:v>
                </c:pt>
                <c:pt idx="1">
                  <c:v>0.1415317349</c:v>
                </c:pt>
                <c:pt idx="2">
                  <c:v>0.1371763953</c:v>
                </c:pt>
                <c:pt idx="3">
                  <c:v>0.1342718908</c:v>
                </c:pt>
                <c:pt idx="4">
                  <c:v>0.1236186535</c:v>
                </c:pt>
                <c:pt idx="5">
                  <c:v>0.116474218</c:v>
                </c:pt>
                <c:pt idx="6">
                  <c:v>0.1094734022</c:v>
                </c:pt>
                <c:pt idx="7">
                  <c:v>0.1017242174</c:v>
                </c:pt>
                <c:pt idx="8">
                  <c:v>0.108458093</c:v>
                </c:pt>
                <c:pt idx="9">
                  <c:v>0.104188646</c:v>
                </c:pt>
                <c:pt idx="10">
                  <c:v>0.0939279618</c:v>
                </c:pt>
                <c:pt idx="11">
                  <c:v>0.0881867005</c:v>
                </c:pt>
                <c:pt idx="12">
                  <c:v>0.0865734894</c:v>
                </c:pt>
                <c:pt idx="13">
                  <c:v>0.0751806645</c:v>
                </c:pt>
                <c:pt idx="14">
                  <c:v>0.0711196627</c:v>
                </c:pt>
                <c:pt idx="15">
                  <c:v>0.0747011366</c:v>
                </c:pt>
                <c:pt idx="16">
                  <c:v>0.066202955</c:v>
                </c:pt>
                <c:pt idx="17">
                  <c:v>0.0832269711</c:v>
                </c:pt>
                <c:pt idx="18">
                  <c:v>0.0549375161</c:v>
                </c:pt>
                <c:pt idx="19">
                  <c:v>0.079215103</c:v>
                </c:pt>
                <c:pt idx="20">
                  <c:v>0.1024560391</c:v>
                </c:pt>
                <c:pt idx="21">
                  <c:v>0.0792643783</c:v>
                </c:pt>
                <c:pt idx="22">
                  <c:v>0.098702333</c:v>
                </c:pt>
                <c:pt idx="23">
                  <c:v>0.107404882</c:v>
                </c:pt>
                <c:pt idx="24">
                  <c:v>0.0825102194</c:v>
                </c:pt>
                <c:pt idx="25">
                  <c:v>0.0543957863</c:v>
                </c:pt>
                <c:pt idx="26">
                  <c:v>0.0506811178</c:v>
                </c:pt>
                <c:pt idx="27">
                  <c:v>0.0505137909</c:v>
                </c:pt>
                <c:pt idx="28">
                  <c:v>0.0424968125</c:v>
                </c:pt>
                <c:pt idx="29">
                  <c:v>0.0480460553</c:v>
                </c:pt>
                <c:pt idx="30">
                  <c:v>0.0383211999</c:v>
                </c:pt>
                <c:pt idx="31">
                  <c:v>0.0312757247</c:v>
                </c:pt>
                <c:pt idx="32">
                  <c:v>0.038056121</c:v>
                </c:pt>
                <c:pt idx="33">
                  <c:v>0.038491665</c:v>
                </c:pt>
                <c:pt idx="34">
                  <c:v>0.0271644338</c:v>
                </c:pt>
                <c:pt idx="35">
                  <c:v>0.021939442</c:v>
                </c:pt>
                <c:pt idx="36">
                  <c:v>0.0280634774</c:v>
                </c:pt>
                <c:pt idx="37">
                  <c:v>0.0409648172</c:v>
                </c:pt>
                <c:pt idx="38">
                  <c:v>0.0268189147</c:v>
                </c:pt>
                <c:pt idx="39">
                  <c:v>0.0340838883</c:v>
                </c:pt>
                <c:pt idx="40">
                  <c:v>0.0436752723</c:v>
                </c:pt>
                <c:pt idx="41">
                  <c:v>0.0369899551</c:v>
                </c:pt>
                <c:pt idx="42">
                  <c:v>0.0242935677</c:v>
                </c:pt>
                <c:pt idx="43">
                  <c:v>0.0371678305</c:v>
                </c:pt>
                <c:pt idx="44">
                  <c:v>0.0260555377</c:v>
                </c:pt>
                <c:pt idx="45">
                  <c:v>0.0153453089</c:v>
                </c:pt>
                <c:pt idx="46">
                  <c:v>0.0074719696</c:v>
                </c:pt>
                <c:pt idx="47">
                  <c:v>0.0112194249</c:v>
                </c:pt>
                <c:pt idx="48">
                  <c:v>0.0074137795</c:v>
                </c:pt>
                <c:pt idx="49">
                  <c:v>0.0026958043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1079391"/>
        <c:axId val="978258375"/>
      </c:scatterChart>
      <c:valAx>
        <c:axId val="8910793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句子序号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78258375"/>
        <c:crosses val="autoZero"/>
        <c:crossBetween val="midCat"/>
      </c:valAx>
      <c:valAx>
        <c:axId val="978258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平均极性</a:t>
                </a:r>
              </a:p>
            </c:rich>
          </c:tx>
          <c:layout>
            <c:manualLayout>
              <c:xMode val="edge"/>
              <c:yMode val="edge"/>
              <c:x val="0.0305555555555556"/>
              <c:y val="0.35189814814814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910793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[sentence不同位置的情感值.xls]精炼数据!$A$2:$A$51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[sentence不同位置的情感值.xls]精炼数据!$C$2:$C$51</c:f>
              <c:numCache>
                <c:formatCode>General</c:formatCode>
                <c:ptCount val="50"/>
                <c:pt idx="0">
                  <c:v>0.352873192</c:v>
                </c:pt>
                <c:pt idx="1">
                  <c:v>0.3476707979</c:v>
                </c:pt>
                <c:pt idx="2">
                  <c:v>0.3352291706</c:v>
                </c:pt>
                <c:pt idx="3">
                  <c:v>0.3263490493</c:v>
                </c:pt>
                <c:pt idx="4">
                  <c:v>0.3192685127</c:v>
                </c:pt>
                <c:pt idx="5">
                  <c:v>0.3024387681</c:v>
                </c:pt>
                <c:pt idx="6">
                  <c:v>0.2888451163</c:v>
                </c:pt>
                <c:pt idx="7">
                  <c:v>0.2719298045</c:v>
                </c:pt>
                <c:pt idx="8">
                  <c:v>0.2752161993</c:v>
                </c:pt>
                <c:pt idx="9">
                  <c:v>0.2692387289</c:v>
                </c:pt>
                <c:pt idx="10">
                  <c:v>0.2390589039</c:v>
                </c:pt>
                <c:pt idx="11">
                  <c:v>0.2324462808</c:v>
                </c:pt>
                <c:pt idx="12">
                  <c:v>0.222974925</c:v>
                </c:pt>
                <c:pt idx="13">
                  <c:v>0.2042657309</c:v>
                </c:pt>
                <c:pt idx="14">
                  <c:v>0.1959086733</c:v>
                </c:pt>
                <c:pt idx="15">
                  <c:v>0.1952229304</c:v>
                </c:pt>
                <c:pt idx="16">
                  <c:v>0.1736438224</c:v>
                </c:pt>
                <c:pt idx="17">
                  <c:v>0.1893098476</c:v>
                </c:pt>
                <c:pt idx="18">
                  <c:v>0.1611600384</c:v>
                </c:pt>
                <c:pt idx="19">
                  <c:v>0.2550479571</c:v>
                </c:pt>
                <c:pt idx="20">
                  <c:v>0.1996513488</c:v>
                </c:pt>
                <c:pt idx="21">
                  <c:v>0.1988349742</c:v>
                </c:pt>
                <c:pt idx="22">
                  <c:v>0.213039154</c:v>
                </c:pt>
                <c:pt idx="23">
                  <c:v>0.1896797253</c:v>
                </c:pt>
                <c:pt idx="24">
                  <c:v>0.1736297901</c:v>
                </c:pt>
                <c:pt idx="25">
                  <c:v>0.1209460235</c:v>
                </c:pt>
                <c:pt idx="26">
                  <c:v>0.1298838564</c:v>
                </c:pt>
                <c:pt idx="27">
                  <c:v>0.1302724406</c:v>
                </c:pt>
                <c:pt idx="28">
                  <c:v>0.1039572133</c:v>
                </c:pt>
                <c:pt idx="29">
                  <c:v>0.11506006</c:v>
                </c:pt>
                <c:pt idx="30">
                  <c:v>0.0954435273</c:v>
                </c:pt>
                <c:pt idx="31">
                  <c:v>0.0930909047</c:v>
                </c:pt>
                <c:pt idx="32">
                  <c:v>0.1007479866</c:v>
                </c:pt>
                <c:pt idx="33">
                  <c:v>0.0902047553</c:v>
                </c:pt>
                <c:pt idx="34">
                  <c:v>0.0719148479</c:v>
                </c:pt>
                <c:pt idx="35">
                  <c:v>0.0664804098</c:v>
                </c:pt>
                <c:pt idx="36">
                  <c:v>0.0774311514</c:v>
                </c:pt>
                <c:pt idx="37">
                  <c:v>0.0871514316</c:v>
                </c:pt>
                <c:pt idx="38">
                  <c:v>0.0684740933</c:v>
                </c:pt>
                <c:pt idx="39">
                  <c:v>0.0654857635</c:v>
                </c:pt>
                <c:pt idx="40">
                  <c:v>0.0784604826</c:v>
                </c:pt>
                <c:pt idx="41">
                  <c:v>0.064778163</c:v>
                </c:pt>
                <c:pt idx="42">
                  <c:v>0.0581480538</c:v>
                </c:pt>
                <c:pt idx="43">
                  <c:v>0.0746780676</c:v>
                </c:pt>
                <c:pt idx="44">
                  <c:v>0.0689406563</c:v>
                </c:pt>
                <c:pt idx="45">
                  <c:v>0.0380237582</c:v>
                </c:pt>
                <c:pt idx="46">
                  <c:v>0.0274019471</c:v>
                </c:pt>
                <c:pt idx="47">
                  <c:v>0.0299647388</c:v>
                </c:pt>
                <c:pt idx="48">
                  <c:v>0.027059749</c:v>
                </c:pt>
                <c:pt idx="49">
                  <c:v>0.0248650837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9872146"/>
        <c:axId val="665115627"/>
      </c:scatterChart>
      <c:valAx>
        <c:axId val="34987214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句子序号</a:t>
                </a:r>
              </a:p>
            </c:rich>
          </c:tx>
          <c:layout>
            <c:manualLayout>
              <c:xMode val="edge"/>
              <c:yMode val="edge"/>
              <c:x val="0.476916666666667"/>
              <c:y val="0.87361111111111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5115627"/>
        <c:crosses val="autoZero"/>
        <c:crossBetween val="midCat"/>
      </c:valAx>
      <c:valAx>
        <c:axId val="6651156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平均主观性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4987214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ofPieChart>
        <c:ofPieType val="bar"/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054098302442461"/>
                  <c:y val="-0.0402542417703435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 29%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560590033208437"/>
                  <c:y val="-0.009541587663219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166238454313946"/>
                  <c:y val="0.010041425230193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285505220975453"/>
                  <c:y val="-0.012282241646032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927751045256063"/>
                  <c:y val="0.0037349763704123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857847689312438"/>
                  <c:y val="0.0089408878615233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.00250315306464533"/>
                  <c:y val="0.015845963124514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0.000287492170736173"/>
                  <c:y val="0.013019412903251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[句子中的模式.xls]Sheet1!$A$2:$C$19</c:f>
              <c:multiLvlStrCache>
                <c:ptCount val="18"/>
                <c:lvl>
                  <c:pt idx="0">
                    <c:v>0</c:v>
                  </c:pt>
                  <c:pt idx="1">
                    <c:v>1</c:v>
                  </c:pt>
                  <c:pt idx="2">
                    <c:v>-1</c:v>
                  </c:pt>
                  <c:pt idx="3">
                    <c:v>1</c:v>
                  </c:pt>
                  <c:pt idx="4">
                    <c:v>1</c:v>
                  </c:pt>
                  <c:pt idx="5">
                    <c:v>-1</c:v>
                  </c:pt>
                  <c:pt idx="6">
                    <c:v>0</c:v>
                  </c:pt>
                  <c:pt idx="7">
                    <c:v>-1</c:v>
                  </c:pt>
                  <c:pt idx="8">
                    <c:v>0</c:v>
                  </c:pt>
                  <c:pt idx="9">
                    <c:v>1</c:v>
                  </c:pt>
                  <c:pt idx="10">
                    <c:v>-1</c:v>
                  </c:pt>
                  <c:pt idx="11">
                    <c:v>1</c:v>
                  </c:pt>
                  <c:pt idx="12">
                    <c:v>0</c:v>
                  </c:pt>
                  <c:pt idx="13">
                    <c:v>-1</c:v>
                  </c:pt>
                  <c:pt idx="14">
                    <c:v>0</c:v>
                  </c:pt>
                  <c:pt idx="15">
                    <c:v>0</c:v>
                  </c:pt>
                  <c:pt idx="16">
                    <c:v>-1</c:v>
                  </c:pt>
                  <c:pt idx="17">
                    <c:v>1</c:v>
                  </c:pt>
                </c:lvl>
                <c:lvl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0</c:v>
                  </c:pt>
                  <c:pt idx="5">
                    <c:v>0</c:v>
                  </c:pt>
                  <c:pt idx="6">
                    <c:v>0</c:v>
                  </c:pt>
                  <c:pt idx="7">
                    <c:v>0</c:v>
                  </c:pt>
                  <c:pt idx="8">
                    <c:v>0</c:v>
                  </c:pt>
                  <c:pt idx="9">
                    <c:v>1</c:v>
                  </c:pt>
                  <c:pt idx="10">
                    <c:v>1</c:v>
                  </c:pt>
                  <c:pt idx="11">
                    <c:v>1</c:v>
                  </c:pt>
                  <c:pt idx="12">
                    <c:v>1</c:v>
                  </c:pt>
                  <c:pt idx="13">
                    <c:v>1</c:v>
                  </c:pt>
                  <c:pt idx="14">
                    <c:v>1</c:v>
                  </c:pt>
                  <c:pt idx="15">
                    <c:v>1</c:v>
                  </c:pt>
                  <c:pt idx="16">
                    <c:v>1</c:v>
                  </c:pt>
                  <c:pt idx="17">
                    <c:v>1</c:v>
                  </c:pt>
                </c:lvl>
                <c:lvl>
                  <c:pt idx="0">
                    <c:v>0</c:v>
                  </c:pt>
                  <c:pt idx="1">
                    <c:v>1</c:v>
                  </c:pt>
                  <c:pt idx="2">
                    <c:v>-1</c:v>
                  </c:pt>
                  <c:pt idx="3">
                    <c:v>0</c:v>
                  </c:pt>
                  <c:pt idx="4">
                    <c:v>-1</c:v>
                  </c:pt>
                  <c:pt idx="5">
                    <c:v>1</c:v>
                  </c:pt>
                  <c:pt idx="6">
                    <c:v>-1</c:v>
                  </c:pt>
                  <c:pt idx="7">
                    <c:v>0</c:v>
                  </c:pt>
                  <c:pt idx="8">
                    <c:v>1</c:v>
                  </c:pt>
                  <c:pt idx="9">
                    <c:v>-1</c:v>
                  </c:pt>
                  <c:pt idx="10">
                    <c:v>1</c:v>
                  </c:pt>
                  <c:pt idx="11">
                    <c:v>1</c:v>
                  </c:pt>
                  <c:pt idx="12">
                    <c:v>0</c:v>
                  </c:pt>
                  <c:pt idx="13">
                    <c:v>-1</c:v>
                  </c:pt>
                  <c:pt idx="14">
                    <c:v>1</c:v>
                  </c:pt>
                  <c:pt idx="15">
                    <c:v>-1</c:v>
                  </c:pt>
                  <c:pt idx="16">
                    <c:v>0</c:v>
                  </c:pt>
                  <c:pt idx="17">
                    <c:v>0</c:v>
                  </c:pt>
                </c:lvl>
              </c:multiLvlStrCache>
            </c:multiLvlStrRef>
          </c:cat>
          <c:val>
            <c:numRef>
              <c:f>[句子中的模式.xls]Sheet1!$D$2:$D$19</c:f>
              <c:numCache>
                <c:formatCode>General</c:formatCode>
                <c:ptCount val="18"/>
                <c:pt idx="0">
                  <c:v>7413</c:v>
                </c:pt>
                <c:pt idx="1">
                  <c:v>2316</c:v>
                </c:pt>
                <c:pt idx="2">
                  <c:v>2174</c:v>
                </c:pt>
                <c:pt idx="3">
                  <c:v>1723</c:v>
                </c:pt>
                <c:pt idx="4">
                  <c:v>1584</c:v>
                </c:pt>
                <c:pt idx="5">
                  <c:v>1528</c:v>
                </c:pt>
                <c:pt idx="6">
                  <c:v>1496</c:v>
                </c:pt>
                <c:pt idx="7">
                  <c:v>1390</c:v>
                </c:pt>
                <c:pt idx="8">
                  <c:v>1254</c:v>
                </c:pt>
                <c:pt idx="9">
                  <c:v>597</c:v>
                </c:pt>
                <c:pt idx="10">
                  <c:v>588</c:v>
                </c:pt>
                <c:pt idx="11">
                  <c:v>545</c:v>
                </c:pt>
                <c:pt idx="12">
                  <c:v>527</c:v>
                </c:pt>
                <c:pt idx="13">
                  <c:v>495</c:v>
                </c:pt>
                <c:pt idx="14">
                  <c:v>490</c:v>
                </c:pt>
                <c:pt idx="15">
                  <c:v>459</c:v>
                </c:pt>
                <c:pt idx="16">
                  <c:v>411</c:v>
                </c:pt>
                <c:pt idx="17">
                  <c:v>397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5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1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737E7-78B2-437F-BC95-513EEA9D6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47E10-E88C-4532-8816-15F1E79EF2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1F8ED-5E64-4D2D-93BC-4C1D01CCC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5017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一个小数乘以一个非常大的数字等于一个大数! 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  <a:p>
            <a:r>
              <a:rPr lang="zh-CN" altLang="en-US"/>
              <a:t>我们通过此图可以有深刻的理解。</a:t>
            </a:r>
            <a:endParaRPr lang="zh-CN" altLang="en-US"/>
          </a:p>
          <a:p>
            <a:r>
              <a:rPr lang="zh-CN" altLang="en-US"/>
              <a:t>那么，这些指标间有何关系呢？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我们相信，更多的指标的引入，将会完善模式的发现。</a:t>
            </a:r>
            <a:endParaRPr lang="zh-CN" altLang="en-US"/>
          </a:p>
          <a:p>
            <a:r>
              <a:rPr lang="zh-CN" altLang="en-US"/>
              <a:t>我们的目的，在于验证方法的有效性，所以选择的指标较少。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如何呼应题目提供者？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说明：</a:t>
            </a:r>
            <a:endParaRPr lang="zh-CN" altLang="en-US"/>
          </a:p>
          <a:p>
            <a:r>
              <a:rPr lang="en-US" altLang="zh-CN" b="1">
                <a:sym typeface="+mn-ea"/>
              </a:rPr>
              <a:t>paragraph</a:t>
            </a:r>
            <a:r>
              <a:rPr lang="en-US" altLang="zh-CN">
                <a:sym typeface="+mn-ea"/>
              </a:rPr>
              <a:t> : App</a:t>
            </a:r>
            <a:r>
              <a:rPr lang="zh-CN" altLang="en-US">
                <a:sym typeface="+mn-ea"/>
              </a:rPr>
              <a:t>描述。</a:t>
            </a:r>
            <a:endParaRPr lang="zh-CN" altLang="en-US"/>
          </a:p>
          <a:p>
            <a:r>
              <a:rPr lang="en-US" altLang="zh-CN" b="1">
                <a:sym typeface="+mn-ea"/>
              </a:rPr>
              <a:t>position </a:t>
            </a:r>
            <a:r>
              <a:rPr lang="zh-CN" altLang="en-US">
                <a:sym typeface="+mn-ea"/>
              </a:rPr>
              <a:t>：表示某个句子在</a:t>
            </a:r>
            <a:r>
              <a:rPr lang="en-US" altLang="zh-CN">
                <a:sym typeface="+mn-ea"/>
              </a:rPr>
              <a:t>App</a:t>
            </a:r>
            <a:r>
              <a:rPr lang="zh-CN" altLang="en-US">
                <a:sym typeface="+mn-ea"/>
              </a:rPr>
              <a:t>描述中的位置。（有限）</a:t>
            </a:r>
            <a:endParaRPr lang="zh-CN" altLang="en-US"/>
          </a:p>
          <a:p>
            <a:r>
              <a:rPr lang="en-US" altLang="zh-CN" b="1">
                <a:sym typeface="+mn-ea"/>
              </a:rPr>
              <a:t>emotion </a:t>
            </a:r>
            <a:r>
              <a:rPr lang="en-US" altLang="zh-CN">
                <a:sym typeface="+mn-ea"/>
              </a:rPr>
              <a:t>: </a:t>
            </a:r>
            <a:r>
              <a:rPr lang="zh-CN" altLang="en-US">
                <a:sym typeface="+mn-ea"/>
              </a:rPr>
              <a:t>相应句子的情感值。</a:t>
            </a:r>
            <a:endParaRPr lang="zh-CN" altLang="en-US"/>
          </a:p>
          <a:p>
            <a:r>
              <a:rPr lang="en-US" altLang="zh-CN" b="1">
                <a:sym typeface="+mn-ea"/>
              </a:rPr>
              <a:t>length </a:t>
            </a:r>
            <a:r>
              <a:rPr lang="en-US" altLang="zh-CN">
                <a:sym typeface="+mn-ea"/>
              </a:rPr>
              <a:t>: App</a:t>
            </a:r>
            <a:r>
              <a:rPr lang="zh-CN" altLang="en-US">
                <a:sym typeface="+mn-ea"/>
              </a:rPr>
              <a:t>描述中句子个数。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（</a:t>
            </a:r>
            <a:r>
              <a:rPr lang="en-US" altLang="zh-CN"/>
              <a:t>1</a:t>
            </a:r>
            <a:r>
              <a:rPr lang="zh-CN" altLang="zh-CN"/>
              <a:t>）简短：句子空间有限。</a:t>
            </a:r>
            <a:r>
              <a:rPr lang="en-US" altLang="zh-CN"/>
              <a:t>3</a:t>
            </a:r>
            <a:r>
              <a:rPr lang="zh-CN" altLang="en-US"/>
              <a:t>个句子。 </a:t>
            </a:r>
            <a:r>
              <a:rPr lang="en-US" altLang="zh-CN"/>
              <a:t>1000</a:t>
            </a:r>
            <a:r>
              <a:rPr lang="zh-CN" altLang="en-US"/>
              <a:t>个句子可以发挥的空间是不同的。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）不同位置句子作用不同：</a:t>
            </a:r>
            <a:endParaRPr lang="zh-CN" altLang="en-US"/>
          </a:p>
          <a:p>
            <a:r>
              <a:rPr lang="zh-CN" altLang="en-US"/>
              <a:t>所以刻画：</a:t>
            </a:r>
            <a:r>
              <a:rPr lang="zh-CN" altLang="en-US" b="1"/>
              <a:t>头，中，尾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）为何通过上升、下降来刻画状态？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中部：</a:t>
            </a:r>
            <a:endParaRPr lang="zh-CN" altLang="en-US"/>
          </a:p>
          <a:p>
            <a:r>
              <a:rPr lang="en-US" altLang="zh-CN"/>
              <a:t>Mid(paragraph)</a:t>
            </a:r>
            <a:r>
              <a:rPr lang="zh-CN" altLang="en-US"/>
              <a:t>斜率正负变化的次数。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（未考虑变化缓慢的情况）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如何呼应题目提供者？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对消极的 情感更感兴趣。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对消极的 情感更感兴趣。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功能（改为：市场）</a:t>
            </a:r>
            <a:endParaRPr lang="zh-CN" altLang="en-US"/>
          </a:p>
          <a:p>
            <a:r>
              <a:rPr lang="zh-CN" altLang="en-US"/>
              <a:t>提供者会在</a:t>
            </a:r>
            <a:r>
              <a:rPr lang="en-US" altLang="zh-CN"/>
              <a:t>App</a:t>
            </a:r>
            <a:r>
              <a:rPr lang="zh-CN" altLang="en-US"/>
              <a:t>描述中强调其所针对的市场。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developer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</a:t>
            </a:r>
            <a:r>
              <a:rPr lang="zh-CN" altLang="en-US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下载量最多的</a:t>
            </a:r>
            <a:r>
              <a:rPr lang="en-US" altLang="zh-CN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作为一个实力基准。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)  (not like this 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strength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 )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= P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topic)  *  app_download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686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集合】更多的是刻画和环境相关的一些内容。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5" Type="http://schemas.openxmlformats.org/officeDocument/2006/relationships/theme" Target="../theme/theme10.xml"/><Relationship Id="rId14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7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2.xml"/><Relationship Id="rId15" Type="http://schemas.openxmlformats.org/officeDocument/2006/relationships/theme" Target="../theme/theme11.xml"/><Relationship Id="rId14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6.xml"/><Relationship Id="rId15" Type="http://schemas.openxmlformats.org/officeDocument/2006/relationships/theme" Target="../theme/theme12.xml"/><Relationship Id="rId14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55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5" Type="http://schemas.openxmlformats.org/officeDocument/2006/relationships/theme" Target="../theme/theme7.xml"/><Relationship Id="rId14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5" Type="http://schemas.openxmlformats.org/officeDocument/2006/relationships/theme" Target="../theme/theme8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5" Type="http://schemas.openxmlformats.org/officeDocument/2006/relationships/theme" Target="../theme/theme9.xml"/><Relationship Id="rId14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6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8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158.xml"/><Relationship Id="rId4" Type="http://schemas.openxmlformats.org/officeDocument/2006/relationships/image" Target="../media/image29.e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0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130.xml"/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130.xml"/><Relationship Id="rId4" Type="http://schemas.openxmlformats.org/officeDocument/2006/relationships/image" Target="../media/image34.e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33.emf"/><Relationship Id="rId1" Type="http://schemas.openxmlformats.org/officeDocument/2006/relationships/oleObject" Target="../embeddings/oleObject13.bin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30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130.xml"/><Relationship Id="rId2" Type="http://schemas.openxmlformats.org/officeDocument/2006/relationships/image" Target="../media/image38.emf"/><Relationship Id="rId1" Type="http://schemas.openxmlformats.org/officeDocument/2006/relationships/oleObject" Target="../embeddings/oleObject15.bin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30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0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30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130.xml"/><Relationship Id="rId3" Type="http://schemas.openxmlformats.org/officeDocument/2006/relationships/image" Target="../media/image39.emf"/><Relationship Id="rId2" Type="http://schemas.openxmlformats.org/officeDocument/2006/relationships/oleObject" Target="../embeddings/oleObject16.bin"/><Relationship Id="rId1" Type="http://schemas.openxmlformats.org/officeDocument/2006/relationships/chart" Target="../charts/char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0.xml"/><Relationship Id="rId1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144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7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e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15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17.emf"/><Relationship Id="rId2" Type="http://schemas.openxmlformats.org/officeDocument/2006/relationships/image" Target="../media/image16.wmf"/><Relationship Id="rId1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32.xml"/><Relationship Id="rId7" Type="http://schemas.openxmlformats.org/officeDocument/2006/relationships/image" Target="../media/image21.emf"/><Relationship Id="rId6" Type="http://schemas.openxmlformats.org/officeDocument/2006/relationships/image" Target="../media/image2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9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8.wmf"/><Relationship Id="rId10" Type="http://schemas.openxmlformats.org/officeDocument/2006/relationships/notesSlide" Target="../notesSlides/notesSlide6.xml"/><Relationship Id="rId1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32.xml"/><Relationship Id="rId4" Type="http://schemas.openxmlformats.org/officeDocument/2006/relationships/image" Target="../media/image23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22.wmf"/><Relationship Id="rId1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984" y="1748433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0" dirty="0"/>
              <a:t>面向提供者的移动应用数据分析</a:t>
            </a:r>
            <a:endParaRPr lang="en-US" altLang="zh-CN" b="0" dirty="0"/>
          </a:p>
        </p:txBody>
      </p:sp>
      <p:sp>
        <p:nvSpPr>
          <p:cNvPr id="2" name="文本框 1"/>
          <p:cNvSpPr txBox="1"/>
          <p:nvPr/>
        </p:nvSpPr>
        <p:spPr>
          <a:xfrm>
            <a:off x="6402070" y="6017260"/>
            <a:ext cx="263144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报告人：王康</a:t>
            </a:r>
            <a:endParaRPr lang="zh-CN" altLang="en-US" sz="2400" b="1" dirty="0">
              <a:solidFill>
                <a:schemeClr val="bg1"/>
              </a:solidFill>
              <a:uFillTx/>
              <a:sym typeface="+mn-ea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指导老师：陈世展</a:t>
            </a:r>
            <a:endParaRPr lang="zh-CN" altLang="en-US" sz="2400" b="1" dirty="0">
              <a:solidFill>
                <a:schemeClr val="bg1"/>
              </a:solidFill>
              <a:uFillTx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1575" y="3068955"/>
            <a:ext cx="4869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chemeClr val="bg1"/>
                </a:solidFill>
                <a:uFillTx/>
                <a:sym typeface="+mn-ea"/>
              </a:rPr>
              <a:t>天津大学计算机科学与技术学院</a:t>
            </a:r>
            <a:endParaRPr lang="zh-CN" altLang="en-US" b="1" dirty="0">
              <a:solidFill>
                <a:schemeClr val="bg1"/>
              </a:solidFill>
              <a:uFillTx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803275" y="4572635"/>
            <a:ext cx="672592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含义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：拥有一定实力的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提供者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，在 一定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市场环境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下 ，开发的</a:t>
            </a:r>
            <a:r>
              <a:rPr lang="en-US" altLang="zh-CN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app 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取得了一定效果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" y="1993265"/>
            <a:ext cx="8860790" cy="22358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24485" y="1273175"/>
            <a:ext cx="8082915" cy="1348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zh-CN" altLang="en-US" b="1"/>
              <a:t>实验 </a:t>
            </a:r>
            <a:r>
              <a:rPr lang="en-US" altLang="zh-CN" b="1"/>
              <a:t>&amp; </a:t>
            </a:r>
            <a:r>
              <a:rPr lang="zh-CN" altLang="en-US" b="1"/>
              <a:t>分析</a:t>
            </a:r>
            <a:endParaRPr lang="zh-CN" altLang="en-US" b="1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【数据】</a:t>
            </a:r>
            <a:r>
              <a:rPr lang="en-US" altLang="zh-CN"/>
              <a:t>Playdrone</a:t>
            </a:r>
            <a:r>
              <a:rPr lang="zh-CN" altLang="en-US"/>
              <a:t>项目开源数据，</a:t>
            </a:r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Google Play </a:t>
            </a:r>
            <a:r>
              <a:rPr lang="zh-CN" altLang="en-US"/>
              <a:t>上</a:t>
            </a:r>
            <a:r>
              <a:rPr lang="en-US" altLang="zh-CN"/>
              <a:t>18</a:t>
            </a:r>
            <a:r>
              <a:rPr lang="zh-CN" altLang="en-US"/>
              <a:t>个</a:t>
            </a:r>
            <a:r>
              <a:rPr lang="en-US" altLang="zh-CN"/>
              <a:t>app</a:t>
            </a:r>
            <a:r>
              <a:rPr lang="zh-CN" altLang="en-US"/>
              <a:t>类别，共</a:t>
            </a:r>
            <a:r>
              <a:rPr lang="en-US" altLang="zh-CN"/>
              <a:t>84173</a:t>
            </a:r>
            <a:r>
              <a:rPr lang="zh-CN" altLang="en-US"/>
              <a:t>英文</a:t>
            </a:r>
            <a:r>
              <a:rPr lang="en-US" altLang="zh-CN"/>
              <a:t>app</a:t>
            </a:r>
            <a:r>
              <a:rPr lang="zh-CN" altLang="en-US"/>
              <a:t>信息。</a:t>
            </a:r>
            <a:endParaRPr lang="zh-CN" altLang="en-US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对每个类别独立研究，针对每个类别聚类成</a:t>
            </a:r>
            <a:r>
              <a:rPr lang="en-US" altLang="zh-CN"/>
              <a:t>250</a:t>
            </a:r>
            <a:r>
              <a:rPr lang="zh-CN" altLang="en-US"/>
              <a:t>个话题。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010" y="2621280"/>
            <a:ext cx="5427345" cy="3707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89860" y="6428105"/>
            <a:ext cx="3894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</a:t>
            </a:r>
            <a:r>
              <a:rPr lang="en-US" altLang="zh-CN" sz="1600"/>
              <a:t>1</a:t>
            </a:r>
            <a:r>
              <a:rPr lang="zh-CN" altLang="en-US" sz="1600"/>
              <a:t>：</a:t>
            </a:r>
            <a:r>
              <a:rPr lang="en-US" altLang="zh-CN" sz="1600"/>
              <a:t>app </a:t>
            </a:r>
            <a:r>
              <a:rPr lang="zh-CN" altLang="en-US" sz="1600"/>
              <a:t>商店</a:t>
            </a:r>
            <a:r>
              <a:rPr lang="en-US" altLang="zh-CN" sz="1600"/>
              <a:t>Google Play</a:t>
            </a:r>
            <a:r>
              <a:rPr lang="zh-CN" altLang="en-US" sz="1600"/>
              <a:t>分析整体框架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文本框 1"/>
          <p:cNvSpPr txBox="1"/>
          <p:nvPr/>
        </p:nvSpPr>
        <p:spPr>
          <a:xfrm>
            <a:off x="400050" y="1060450"/>
            <a:ext cx="8299450" cy="860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提供者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同一提供者，对于不同的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有不同的熟练程度。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不同提供者，涉足的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、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数量有所差别。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400045" y="2208530"/>
          <a:ext cx="3889375" cy="2620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057" name="图表 3"/>
          <p:cNvGraphicFramePr/>
          <p:nvPr/>
        </p:nvGraphicFramePr>
        <p:xfrm>
          <a:off x="4667885" y="2208530"/>
          <a:ext cx="4031615" cy="2620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9157" name="文本框 3"/>
          <p:cNvSpPr txBox="1"/>
          <p:nvPr/>
        </p:nvSpPr>
        <p:spPr>
          <a:xfrm>
            <a:off x="399733" y="5565775"/>
            <a:ext cx="849471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提供者&amp;hype ApS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：为客户提供服装零售实体店信息，积分。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中有：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nearest)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提供者((RayDar)) Connected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 ：提供方便用户的购物清单。（最擅长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:  list,item,grocer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90550" y="4958080"/>
            <a:ext cx="36988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：提供者&amp;hype ApS 在不同topic下实力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4834255" y="4958080"/>
            <a:ext cx="369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：提供者</a:t>
            </a:r>
            <a:r>
              <a:rPr sz="1400"/>
              <a:t>((RayDar)) Connected在不同topic下实力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结果分析</a:t>
            </a:r>
            <a:endParaRPr lang="zh-CN" altLang="en-US" sz="3200" b="1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3995" y="6196330"/>
            <a:ext cx="8124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：针对 SHOPPING 类 app， PEA 模型市场环境部分各指标排序后的柱状图， 其中 topic 表示话题。 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213995" y="1229360"/>
            <a:ext cx="4311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市场环境指标 </a:t>
            </a:r>
            <a:r>
              <a:rPr lang="en-US" altLang="zh-CN" b="1"/>
              <a:t>- </a:t>
            </a:r>
            <a:r>
              <a:rPr lang="zh-CN" altLang="en-US" b="1"/>
              <a:t>统计图分析</a:t>
            </a:r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597660"/>
            <a:ext cx="6212205" cy="45986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90385" y="2196465"/>
            <a:ext cx="199136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/>
              <a:t>长尾</a:t>
            </a:r>
            <a:endParaRPr lang="zh-CN" altLang="en-US" b="1"/>
          </a:p>
          <a:p>
            <a:pPr fontAlgn="auto">
              <a:lnSpc>
                <a:spcPct val="150000"/>
              </a:lnSpc>
            </a:pPr>
            <a:r>
              <a:rPr lang="en-US" altLang="zh-CN" b="1"/>
              <a:t>a</a:t>
            </a:r>
            <a:r>
              <a:rPr lang="zh-CN" altLang="en-US" b="1"/>
              <a:t>图</a:t>
            </a:r>
            <a:r>
              <a:rPr lang="zh-CN" altLang="en-US"/>
              <a:t>：需求多样化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 b="1"/>
              <a:t>b</a:t>
            </a:r>
            <a:r>
              <a:rPr lang="zh-CN" altLang="en-US" b="1"/>
              <a:t>，</a:t>
            </a:r>
            <a:r>
              <a:rPr lang="en-US" altLang="zh-CN" b="1"/>
              <a:t>c</a:t>
            </a:r>
            <a:r>
              <a:rPr lang="zh-CN" altLang="en-US" b="1"/>
              <a:t>图</a:t>
            </a:r>
            <a:r>
              <a:rPr lang="zh-CN" altLang="en-US"/>
              <a:t>：提供者决策、定位差异化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48640" y="6274435"/>
            <a:ext cx="81241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 SHOPPING 类别话题</a:t>
            </a:r>
            <a:r>
              <a:rPr lang="zh-CN" altLang="en-US" sz="1400" b="1"/>
              <a:t>聚类结果</a:t>
            </a:r>
            <a:r>
              <a:rPr lang="zh-CN" altLang="en-US" sz="1400"/>
              <a:t>， 依据 </a:t>
            </a:r>
            <a:r>
              <a:rPr lang="zh-CN" altLang="en-US" sz="1400" b="1"/>
              <a:t>popularity(topic)</a:t>
            </a:r>
            <a:r>
              <a:rPr lang="zh-CN" altLang="en-US" sz="1400"/>
              <a:t>和 </a:t>
            </a:r>
            <a:r>
              <a:rPr lang="zh-CN" altLang="en-US" sz="1400" b="1"/>
              <a:t>PV(topic)</a:t>
            </a:r>
            <a:r>
              <a:rPr lang="zh-CN" altLang="en-US" sz="1400"/>
              <a:t>聚为 4 类，此处 popularity(topic)及 PV(topic)都进行了标准化。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1645920"/>
            <a:ext cx="6733540" cy="4628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3995" y="1229360"/>
            <a:ext cx="372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市场环境指标 </a:t>
            </a:r>
            <a:r>
              <a:rPr lang="en-US" altLang="zh-CN" b="1">
                <a:sym typeface="+mn-ea"/>
              </a:rPr>
              <a:t>- </a:t>
            </a:r>
            <a:r>
              <a:rPr lang="zh-CN" altLang="en-US" b="1"/>
              <a:t>聚类分析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89735"/>
            <a:ext cx="8229600" cy="304419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73100" y="6278245"/>
            <a:ext cx="7474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1 http://www.marketwired.com/press-release/crowdfunding-market-grows-167-2014-crowdfunding-platforms-raise-162-billion-finds-research-2005299.htm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938530" y="5045075"/>
            <a:ext cx="69430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/>
              <a:t>从某种程度上说明了，根据该指标对于话题的聚类，能够反映一定的市场状态。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解释</a:t>
            </a:r>
            <a:r>
              <a:rPr lang="zh-CN" altLang="en-US" sz="1400"/>
              <a:t>：开发者以及用户对于市场</a:t>
            </a:r>
            <a:r>
              <a:rPr lang="zh-CN" altLang="en-US" sz="1400" b="1"/>
              <a:t>认知的不一致</a:t>
            </a:r>
            <a:r>
              <a:rPr lang="zh-CN" altLang="en-US" sz="1400"/>
              <a:t>，能够刻画市场状态。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2751455" y="1321435"/>
            <a:ext cx="434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：SHOPPING 类话题抽样调查。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25295" y="3304540"/>
            <a:ext cx="5801995" cy="60833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探究</a:t>
            </a:r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提供者的表达方式</a:t>
            </a: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70535" y="1265555"/>
            <a:ext cx="4339590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情感角度：</a:t>
            </a:r>
            <a:endParaRPr lang="zh-CN" altLang="en-US" b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目标：探究开发者的情感表达。</a:t>
            </a:r>
            <a:endParaRPr lang="zh-CN" altLang="en-US" sz="16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/>
                </a:solidFill>
              </a:rPr>
              <a:t>探究 </a:t>
            </a:r>
            <a:r>
              <a:rPr lang="en-US" altLang="zh-CN" sz="1600" dirty="0" smtClean="0">
                <a:solidFill>
                  <a:schemeClr val="tx1"/>
                </a:solidFill>
              </a:rPr>
              <a:t>App</a:t>
            </a:r>
            <a:r>
              <a:rPr lang="zh-CN" altLang="en-US" sz="1600" dirty="0" smtClean="0">
                <a:solidFill>
                  <a:schemeClr val="tx1"/>
                </a:solidFill>
              </a:rPr>
              <a:t>描述 体现的情感表达方式。</a:t>
            </a:r>
            <a:endParaRPr lang="zh-CN" altLang="en-US" sz="1600" dirty="0" smtClean="0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App</a:t>
            </a:r>
            <a:r>
              <a:rPr lang="zh-CN" altLang="en-US" sz="1600" dirty="0" smtClean="0">
                <a:solidFill>
                  <a:schemeClr val="tx1"/>
                </a:solidFill>
              </a:rPr>
              <a:t>描述中的情感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03200" progId="Equation.KSEE3">
                  <p:embed/>
                </p:oleObj>
              </mc:Choice>
              <mc:Fallback>
                <p:oleObj name="" r:id="rId1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1903095" y="2939415"/>
          <a:ext cx="5200650" cy="3137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3" imgW="8039100" imgH="5486400" progId="Visio.Drawing.15">
                  <p:embed/>
                </p:oleObj>
              </mc:Choice>
              <mc:Fallback>
                <p:oleObj name="" r:id="rId3" imgW="8039100" imgH="5486400" progId="Visio.Drawing.15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3095" y="2939415"/>
                        <a:ext cx="5200650" cy="3137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804285" y="5975985"/>
            <a:ext cx="27063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</a:t>
            </a:r>
            <a:r>
              <a:rPr lang="en-US" altLang="zh-CN" sz="1200">
                <a:solidFill>
                  <a:schemeClr val="tx1"/>
                </a:solidFill>
              </a:rPr>
              <a:t>App</a:t>
            </a:r>
            <a:r>
              <a:rPr lang="zh-CN" altLang="en-US" sz="1200">
                <a:solidFill>
                  <a:schemeClr val="tx1"/>
                </a:solidFill>
              </a:rPr>
              <a:t>描述中体现了情感表达方式</a:t>
            </a:r>
            <a:endParaRPr lang="zh-CN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情感角度：提供者表达方式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" y="4377690"/>
            <a:ext cx="6975475" cy="15328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56130" y="5910580"/>
            <a:ext cx="4411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1200"/>
              <a:t>图：</a:t>
            </a:r>
            <a:r>
              <a:rPr lang="en-US" altLang="zh-CN" sz="1200"/>
              <a:t>Google Play</a:t>
            </a:r>
            <a:r>
              <a:rPr lang="zh-CN" altLang="en-US" sz="1200"/>
              <a:t>上关于</a:t>
            </a:r>
            <a:r>
              <a:rPr lang="en-US" altLang="zh-CN" sz="1200"/>
              <a:t>YouTube</a:t>
            </a:r>
            <a:r>
              <a:rPr lang="zh-CN" altLang="en-US" sz="1200"/>
              <a:t>的介绍。</a:t>
            </a:r>
            <a:r>
              <a:rPr lang="en-US" altLang="zh-CN" sz="1200"/>
              <a:t>you</a:t>
            </a:r>
            <a:r>
              <a:rPr lang="zh-CN" altLang="en-US" sz="1200"/>
              <a:t>指用户，后面的感情词为提供者期待用户获得的体验。</a:t>
            </a:r>
            <a:endParaRPr lang="zh-CN" altLang="en-US" sz="1200"/>
          </a:p>
        </p:txBody>
      </p:sp>
      <p:sp>
        <p:nvSpPr>
          <p:cNvPr id="7" name="文本框 6"/>
          <p:cNvSpPr txBox="1"/>
          <p:nvPr/>
        </p:nvSpPr>
        <p:spPr>
          <a:xfrm>
            <a:off x="720090" y="1386205"/>
            <a:ext cx="2844800" cy="1430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</a:rPr>
              <a:t>关于情感，</a:t>
            </a:r>
            <a:r>
              <a:rPr lang="en-US" altLang="zh-CN" sz="1600">
                <a:solidFill>
                  <a:srgbClr val="FF0000"/>
                </a:solidFill>
              </a:rPr>
              <a:t>App</a:t>
            </a:r>
            <a:r>
              <a:rPr lang="zh-CN" altLang="en-US" sz="1600">
                <a:solidFill>
                  <a:srgbClr val="FF0000"/>
                </a:solidFill>
              </a:rPr>
              <a:t>描述中有什么？</a:t>
            </a:r>
            <a:endParaRPr lang="zh-CN" altLang="en-US" sz="1600">
              <a:solidFill>
                <a:srgbClr val="FF0000"/>
              </a:solidFill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期待用户获得的体验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提供者表达方式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提供者的情感</a:t>
            </a:r>
            <a:endParaRPr lang="zh-CN" altLang="en-US" sz="1400"/>
          </a:p>
        </p:txBody>
      </p:sp>
      <p:sp>
        <p:nvSpPr>
          <p:cNvPr id="8" name="右箭头 7"/>
          <p:cNvSpPr/>
          <p:nvPr/>
        </p:nvSpPr>
        <p:spPr>
          <a:xfrm>
            <a:off x="3732530" y="1977390"/>
            <a:ext cx="622300" cy="24828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801235" y="1481455"/>
            <a:ext cx="315087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FF0000"/>
                </a:solidFill>
              </a:rPr>
              <a:t>问题：</a:t>
            </a:r>
            <a:endParaRPr lang="zh-CN" altLang="en-US" sz="1600">
              <a:solidFill>
                <a:srgbClr val="FF0000"/>
              </a:solidFill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App描述中情感分布如何？</a:t>
            </a: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App描述中有哪些表达方式？</a:t>
            </a: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提供者期待的用户体验与用户反馈（评分等）有何关系？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073742885" name="对象 1073742884"/>
          <p:cNvGraphicFramePr/>
          <p:nvPr/>
        </p:nvGraphicFramePr>
        <p:xfrm>
          <a:off x="4275455" y="1358900"/>
          <a:ext cx="4904740" cy="294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638675" imgH="2819400" progId="Excel.Chart.8">
                  <p:embed/>
                </p:oleObj>
              </mc:Choice>
              <mc:Fallback>
                <p:oleObj name="" r:id="rId1" imgW="4638675" imgH="2819400" progId="Excel.Char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75455" y="1358900"/>
                        <a:ext cx="4904740" cy="29419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4343400" y="4300855"/>
            <a:ext cx="476885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>
              <a:buNone/>
            </a:pP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图：</a:t>
            </a:r>
            <a:r>
              <a:rPr lang="en-US" altLang="zh-CN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YouTube</a:t>
            </a: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描述中的情感表达方式，只保留了情感信息及序信息。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极性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（polarity）: 范围为[ -1.0 , 1.0]，其中 -1.0 表示消极， 1.0 表示积极。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主观性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（subjectivity）: 范围为[0.0 , 1.0]，其中 0.0 表示客观， 1.0 表示主观。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127000" algn="ctr"/>
            <a:endParaRPr lang="zh-CN" altLang="en-US"/>
          </a:p>
        </p:txBody>
      </p:sp>
      <p:pic>
        <p:nvPicPr>
          <p:cNvPr id="3" name="图片 1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" y="3549650"/>
            <a:ext cx="3961130" cy="6362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25730" y="3244850"/>
            <a:ext cx="1408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表达方式：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5730" y="1060450"/>
            <a:ext cx="38296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/>
              <a:t>目标</a:t>
            </a:r>
            <a:r>
              <a:rPr lang="zh-CN" altLang="en-US" sz="1400"/>
              <a:t>：刻画</a:t>
            </a:r>
            <a:r>
              <a:rPr lang="en-US" altLang="zh-CN" sz="1400"/>
              <a:t>App</a:t>
            </a:r>
            <a:r>
              <a:rPr lang="zh-CN" altLang="en-US" sz="1400"/>
              <a:t>描述中的表达方式。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思想</a:t>
            </a:r>
            <a:r>
              <a:rPr lang="zh-CN" altLang="en-US" sz="1400"/>
              <a:t>： 序信息 </a:t>
            </a:r>
            <a:r>
              <a:rPr lang="en-US" altLang="zh-CN" sz="1400"/>
              <a:t>+ </a:t>
            </a:r>
            <a:r>
              <a:rPr lang="zh-CN" altLang="en-US" sz="1400"/>
              <a:t>情感信息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序信息：句子的安排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情感信息：</a:t>
            </a:r>
            <a:endParaRPr lang="zh-CN" altLang="en-US" sz="140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极性（</a:t>
            </a:r>
            <a:r>
              <a:rPr lang="en-US" altLang="zh-CN" sz="1400"/>
              <a:t>polarity</a:t>
            </a:r>
            <a:r>
              <a:rPr lang="zh-CN" altLang="en-US" sz="1400"/>
              <a:t>）</a:t>
            </a:r>
            <a:r>
              <a:rPr lang="en-US" altLang="zh-CN" sz="1400"/>
              <a:t> </a:t>
            </a:r>
            <a:endParaRPr lang="en-US" altLang="zh-CN" sz="140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主观性（</a:t>
            </a:r>
            <a:r>
              <a:rPr lang="en-US" altLang="zh-CN" sz="1400"/>
              <a:t>subjectivity</a:t>
            </a:r>
            <a:r>
              <a:rPr lang="zh-CN" altLang="en-US" sz="1400"/>
              <a:t>）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5400000">
            <a:off x="-3127665" y="3343275"/>
            <a:ext cx="624642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情感角度：提供者表达方式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379855"/>
            <a:ext cx="268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App</a:t>
            </a:r>
            <a:r>
              <a:rPr lang="zh-CN" altLang="en-US"/>
              <a:t>表达模式刻画：</a:t>
            </a:r>
            <a:endParaRPr lang="zh-CN" altLang="en-US"/>
          </a:p>
        </p:txBody>
      </p:sp>
      <p:graphicFrame>
        <p:nvGraphicFramePr>
          <p:cNvPr id="1073742881" name="对象 1073742880"/>
          <p:cNvGraphicFramePr>
            <a:graphicFrameLocks noChangeAspect="1"/>
          </p:cNvGraphicFramePr>
          <p:nvPr/>
        </p:nvGraphicFramePr>
        <p:xfrm>
          <a:off x="3717925" y="1259205"/>
          <a:ext cx="5116195" cy="322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559800" imgH="5410200" progId="Visio.Drawing.15">
                  <p:embed/>
                </p:oleObj>
              </mc:Choice>
              <mc:Fallback>
                <p:oleObj name="" r:id="rId1" imgW="8559800" imgH="541020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17925" y="1259205"/>
                        <a:ext cx="5116195" cy="3228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735705" y="448183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 ：</a:t>
            </a:r>
            <a:r>
              <a:rPr lang="en-US" altLang="zh-CN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描述拆分为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部分，包括：头部、中部和尾部。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3355" y="2096135"/>
            <a:ext cx="267017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400"/>
              <a:t>为何采用这种方式刻画？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句子数量有限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不同位置的句子，作用不同</a:t>
            </a:r>
            <a:endParaRPr lang="zh-CN" altLang="en-US" sz="1400"/>
          </a:p>
        </p:txBody>
      </p:sp>
      <p:sp>
        <p:nvSpPr>
          <p:cNvPr id="18" name="文本框 17"/>
          <p:cNvSpPr txBox="1"/>
          <p:nvPr/>
        </p:nvSpPr>
        <p:spPr>
          <a:xfrm>
            <a:off x="560705" y="6299200"/>
            <a:ext cx="267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图：表达模式规则说明</a:t>
            </a:r>
            <a:endParaRPr lang="zh-CN" altLang="en-US" sz="1200"/>
          </a:p>
        </p:txBody>
      </p:sp>
      <p:graphicFrame>
        <p:nvGraphicFramePr>
          <p:cNvPr id="21" name="对象 20"/>
          <p:cNvGraphicFramePr/>
          <p:nvPr/>
        </p:nvGraphicFramePr>
        <p:xfrm>
          <a:off x="382905" y="4488180"/>
          <a:ext cx="3031490" cy="181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3" imgW="9791700" imgH="5930900" progId="Visio.Drawing.15">
                  <p:embed/>
                </p:oleObj>
              </mc:Choice>
              <mc:Fallback>
                <p:oleObj name="" r:id="rId3" imgW="9791700" imgH="5930900" progId="Visio.Drawing.15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905" y="4488180"/>
                        <a:ext cx="3031490" cy="1811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1450" y="1278890"/>
            <a:ext cx="2884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App</a:t>
            </a:r>
            <a:r>
              <a:rPr lang="zh-CN" altLang="en-US" sz="1600"/>
              <a:t>表达模式（形式化表述）：</a:t>
            </a:r>
            <a:endParaRPr lang="zh-CN" altLang="en-US" sz="1600"/>
          </a:p>
        </p:txBody>
      </p:sp>
      <p:grpSp>
        <p:nvGrpSpPr>
          <p:cNvPr id="12" name="组合 11"/>
          <p:cNvGrpSpPr/>
          <p:nvPr/>
        </p:nvGrpSpPr>
        <p:grpSpPr>
          <a:xfrm>
            <a:off x="574040" y="1653540"/>
            <a:ext cx="4405630" cy="2940685"/>
            <a:chOff x="2814" y="3037"/>
            <a:chExt cx="6938" cy="4631"/>
          </a:xfrm>
        </p:grpSpPr>
        <p:grpSp>
          <p:nvGrpSpPr>
            <p:cNvPr id="11" name="组合 10"/>
            <p:cNvGrpSpPr/>
            <p:nvPr/>
          </p:nvGrpSpPr>
          <p:grpSpPr>
            <a:xfrm>
              <a:off x="2814" y="3037"/>
              <a:ext cx="6173" cy="1262"/>
              <a:chOff x="2814" y="3037"/>
              <a:chExt cx="6173" cy="1262"/>
            </a:xfrm>
          </p:grpSpPr>
          <p:pic>
            <p:nvPicPr>
              <p:cNvPr id="3" name="图片 17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681" y="3037"/>
                <a:ext cx="5306" cy="126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2814" y="3451"/>
                <a:ext cx="106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开头：</a:t>
                </a:r>
                <a:endParaRPr lang="zh-CN" altLang="en-US" sz="120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814" y="4808"/>
              <a:ext cx="6173" cy="1184"/>
              <a:chOff x="2814" y="4808"/>
              <a:chExt cx="6173" cy="1184"/>
            </a:xfrm>
          </p:grpSpPr>
          <p:pic>
            <p:nvPicPr>
              <p:cNvPr id="7" name="图片 18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13" y="4808"/>
                <a:ext cx="5274" cy="118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2814" y="5183"/>
                <a:ext cx="851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结尾：</a:t>
                </a:r>
                <a:endParaRPr lang="zh-CN" altLang="en-US" sz="120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814" y="6632"/>
              <a:ext cx="6939" cy="1036"/>
              <a:chOff x="2814" y="6632"/>
              <a:chExt cx="6939" cy="1036"/>
            </a:xfrm>
          </p:grpSpPr>
          <p:pic>
            <p:nvPicPr>
              <p:cNvPr id="1073742865" name="图片 17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1" y="6632"/>
                <a:ext cx="6072" cy="103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3" name="文本框 12"/>
              <p:cNvSpPr txBox="1"/>
              <p:nvPr/>
            </p:nvSpPr>
            <p:spPr>
              <a:xfrm>
                <a:off x="2814" y="6933"/>
                <a:ext cx="851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中部：</a:t>
                </a:r>
                <a:endParaRPr lang="zh-CN" altLang="en-US" sz="12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5713095" y="1653540"/>
            <a:ext cx="26758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说明：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Change(e</a:t>
            </a:r>
            <a:r>
              <a:rPr lang="en-US" altLang="zh-CN" sz="1200" b="1" baseline="-25000"/>
              <a:t>i</a:t>
            </a:r>
            <a:r>
              <a:rPr lang="en-US" altLang="zh-CN" sz="1200" b="1"/>
              <a:t>, e</a:t>
            </a:r>
            <a:r>
              <a:rPr lang="en-US" altLang="zh-CN" sz="1200" b="1" baseline="-25000"/>
              <a:t>j</a:t>
            </a:r>
            <a:r>
              <a:rPr lang="en-US" altLang="zh-CN" sz="1200" b="1"/>
              <a:t>) </a:t>
            </a:r>
            <a:r>
              <a:rPr lang="en-US" altLang="zh-CN" sz="1200"/>
              <a:t>: </a:t>
            </a:r>
            <a:r>
              <a:rPr lang="zh-CN" altLang="en-US" sz="1200"/>
              <a:t>表示</a:t>
            </a:r>
            <a:r>
              <a:rPr lang="en-US" altLang="zh-CN" sz="1200"/>
              <a:t>e</a:t>
            </a:r>
            <a:r>
              <a:rPr lang="en-US" altLang="zh-CN" sz="1200" baseline="-25000"/>
              <a:t>i</a:t>
            </a:r>
            <a:r>
              <a:rPr lang="zh-CN" altLang="en-US" sz="1200"/>
              <a:t>相对于</a:t>
            </a:r>
            <a:r>
              <a:rPr lang="en-US" altLang="zh-CN" sz="1200"/>
              <a:t>e</a:t>
            </a:r>
            <a:r>
              <a:rPr lang="en-US" altLang="zh-CN" sz="1200" baseline="-25000"/>
              <a:t>j</a:t>
            </a:r>
            <a:r>
              <a:rPr lang="zh-CN" altLang="en-US" sz="1200"/>
              <a:t>的变化。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e</a:t>
            </a:r>
            <a:r>
              <a:rPr lang="en-US" altLang="zh-CN" sz="1200" b="1" baseline="-25000"/>
              <a:t>1 </a:t>
            </a:r>
            <a:r>
              <a:rPr lang="zh-CN" altLang="en-US" sz="1200"/>
              <a:t>表示</a:t>
            </a:r>
            <a:r>
              <a:rPr lang="en-US" altLang="zh-CN" sz="1200"/>
              <a:t>App</a:t>
            </a:r>
            <a:r>
              <a:rPr lang="zh-CN" altLang="en-US" sz="1200"/>
              <a:t>描述中的第一个句子，</a:t>
            </a:r>
            <a:r>
              <a:rPr lang="en-US" altLang="zh-CN" sz="1200" b="1"/>
              <a:t>e</a:t>
            </a:r>
            <a:r>
              <a:rPr lang="en-US" altLang="zh-CN" sz="1200" b="1" baseline="-25000"/>
              <a:t>2</a:t>
            </a:r>
            <a:r>
              <a:rPr lang="zh-CN" altLang="en-US" sz="1200"/>
              <a:t>表示第二个句子，依次类推。</a:t>
            </a:r>
            <a:r>
              <a:rPr lang="en-US" altLang="zh-CN" sz="1200" b="1"/>
              <a:t>e</a:t>
            </a:r>
            <a:r>
              <a:rPr lang="en-US" altLang="zh-CN" sz="1200" b="1" baseline="-25000"/>
              <a:t>n</a:t>
            </a:r>
            <a:r>
              <a:rPr lang="zh-CN" altLang="en-US" sz="1200"/>
              <a:t>表示最后一个句子。</a:t>
            </a:r>
            <a:endParaRPr lang="zh-CN" alt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5713095" y="3936365"/>
            <a:ext cx="26758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说明：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countChange(e</a:t>
            </a:r>
            <a:r>
              <a:rPr lang="en-US" altLang="zh-CN" sz="1200" b="1" baseline="-25000"/>
              <a:t>i</a:t>
            </a:r>
            <a:r>
              <a:rPr lang="en-US" altLang="zh-CN" sz="1200" b="1"/>
              <a:t>, e</a:t>
            </a:r>
            <a:r>
              <a:rPr lang="en-US" altLang="zh-CN" sz="1200" b="1" baseline="-25000"/>
              <a:t>j</a:t>
            </a:r>
            <a:r>
              <a:rPr lang="en-US" altLang="zh-CN" sz="1200" b="1"/>
              <a:t>) </a:t>
            </a:r>
            <a:r>
              <a:rPr lang="en-US" altLang="zh-CN" sz="1200"/>
              <a:t>: </a:t>
            </a:r>
            <a:r>
              <a:rPr lang="zh-CN" altLang="en-US" sz="1200"/>
              <a:t>表示从第 </a:t>
            </a:r>
            <a:r>
              <a:rPr lang="en-US" altLang="zh-CN" sz="1200"/>
              <a:t>i </a:t>
            </a:r>
            <a:r>
              <a:rPr lang="zh-CN" altLang="en-US" sz="1200"/>
              <a:t>个句子到第 </a:t>
            </a:r>
            <a:r>
              <a:rPr lang="en-US" altLang="zh-CN" sz="1200"/>
              <a:t>j </a:t>
            </a:r>
            <a:r>
              <a:rPr lang="zh-CN" altLang="en-US" sz="1200"/>
              <a:t>个句子情感值斜率变化的次数其中 </a:t>
            </a:r>
            <a:r>
              <a:rPr lang="en-US" altLang="zh-CN" sz="1200"/>
              <a:t>i &lt; j </a:t>
            </a:r>
            <a:r>
              <a:rPr lang="zh-CN" altLang="en-US" sz="1200"/>
              <a:t>。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sym typeface="+mn-ea"/>
              </a:rPr>
              <a:t>countChange(e</a:t>
            </a:r>
            <a:r>
              <a:rPr lang="en-US" altLang="zh-CN" sz="1200" b="1" baseline="-25000">
                <a:sym typeface="+mn-ea"/>
              </a:rPr>
              <a:t>2</a:t>
            </a:r>
            <a:r>
              <a:rPr lang="en-US" altLang="zh-CN" sz="1200" b="1">
                <a:sym typeface="+mn-ea"/>
              </a:rPr>
              <a:t>, e</a:t>
            </a:r>
            <a:r>
              <a:rPr lang="en-US" altLang="zh-CN" sz="1200" b="1" baseline="-25000">
                <a:sym typeface="+mn-ea"/>
              </a:rPr>
              <a:t>n-1</a:t>
            </a:r>
            <a:r>
              <a:rPr lang="en-US" altLang="zh-CN" sz="1200" b="1">
                <a:sym typeface="+mn-ea"/>
              </a:rPr>
              <a:t>) </a:t>
            </a:r>
            <a:r>
              <a:rPr lang="zh-CN" altLang="en-US" sz="1200" b="1"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表示从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描述的第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个句子到 第</a:t>
            </a:r>
            <a:r>
              <a:rPr lang="en-US" altLang="zh-CN" sz="1200">
                <a:sym typeface="+mn-ea"/>
              </a:rPr>
              <a:t>n-1</a:t>
            </a:r>
            <a:r>
              <a:rPr lang="zh-CN" altLang="en-US" sz="1200">
                <a:sym typeface="+mn-ea"/>
              </a:rPr>
              <a:t>个（倒数第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个）句子的斜率变化次数。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073742894" name="对象 1073742893"/>
          <p:cNvGraphicFramePr>
            <a:graphicFrameLocks noChangeAspect="1"/>
          </p:cNvGraphicFramePr>
          <p:nvPr/>
        </p:nvGraphicFramePr>
        <p:xfrm>
          <a:off x="1532890" y="2191385"/>
          <a:ext cx="6078220" cy="3293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299200" imgH="3416300" progId="Visio.Drawing.15">
                  <p:embed/>
                </p:oleObj>
              </mc:Choice>
              <mc:Fallback>
                <p:oleObj name="" r:id="rId1" imgW="6299200" imgH="341630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32890" y="2191385"/>
                        <a:ext cx="6078220" cy="32937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3486785" y="5485130"/>
            <a:ext cx="267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图：研究路线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818640"/>
            <a:ext cx="37160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结果：（</a:t>
            </a:r>
            <a:r>
              <a:rPr lang="en-US" altLang="zh-CN"/>
              <a:t>App</a:t>
            </a:r>
            <a:r>
              <a:rPr lang="zh-CN" altLang="en-US"/>
              <a:t>描述级别）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大部分都是积极的情感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少部分含有消极的情感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较主观和较客观出现的数量接近</a:t>
            </a:r>
            <a:endParaRPr lang="zh-CN" altLang="en-US" sz="1400"/>
          </a:p>
        </p:txBody>
      </p:sp>
      <p:graphicFrame>
        <p:nvGraphicFramePr>
          <p:cNvPr id="3" name="图表 2"/>
          <p:cNvGraphicFramePr/>
          <p:nvPr/>
        </p:nvGraphicFramePr>
        <p:xfrm>
          <a:off x="5012690" y="1296035"/>
          <a:ext cx="3437890" cy="209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511800" y="3388995"/>
            <a:ext cx="3023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</a:t>
            </a:r>
            <a:r>
              <a:rPr lang="en-US" altLang="zh-CN" sz="1200">
                <a:sym typeface="+mn-ea"/>
              </a:rPr>
              <a:t>58343</a:t>
            </a:r>
            <a:r>
              <a:rPr lang="zh-CN" altLang="en-US" sz="1200">
                <a:sym typeface="+mn-ea"/>
              </a:rPr>
              <a:t>条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描述的情感分布</a:t>
            </a:r>
            <a:endParaRPr lang="zh-CN" altLang="en-US" sz="1200">
              <a:sym typeface="+mn-ea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5125085" y="3757295"/>
          <a:ext cx="3561715" cy="2227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512435" y="5984875"/>
            <a:ext cx="3258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</a:t>
            </a:r>
            <a:r>
              <a:rPr lang="en-US" altLang="zh-CN" sz="1200">
                <a:sym typeface="+mn-ea"/>
              </a:rPr>
              <a:t>46</a:t>
            </a:r>
            <a:r>
              <a:rPr lang="zh-CN" altLang="en-US" sz="1200">
                <a:sym typeface="+mn-ea"/>
              </a:rPr>
              <a:t>万条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描述句子的情感分布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0020" y="3949700"/>
            <a:ext cx="37160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结果：（句子级别）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大部分都是积极的情感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少部分含有消极的情感（与整体相似）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较客观句子数量 </a:t>
            </a:r>
            <a:r>
              <a:rPr lang="en-US" altLang="zh-CN" sz="1400"/>
              <a:t>=  3 *  </a:t>
            </a:r>
            <a:r>
              <a:rPr lang="zh-CN" altLang="en-US" sz="1400"/>
              <a:t>较主观句子数量 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890" y="1200785"/>
            <a:ext cx="3284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统计</a:t>
            </a:r>
            <a:endParaRPr lang="zh-CN" altLang="en-US" sz="2000" b="1"/>
          </a:p>
        </p:txBody>
      </p:sp>
      <p:sp>
        <p:nvSpPr>
          <p:cNvPr id="11" name="文本框 10"/>
          <p:cNvSpPr txBox="1"/>
          <p:nvPr/>
        </p:nvSpPr>
        <p:spPr>
          <a:xfrm>
            <a:off x="290195" y="5984875"/>
            <a:ext cx="3716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200"/>
              <a:t>积极：</a:t>
            </a:r>
            <a:r>
              <a:rPr lang="en-US" altLang="zh-CN" sz="1200"/>
              <a:t>polairty &gt;= 0</a:t>
            </a:r>
            <a:endParaRPr lang="en-US" altLang="zh-CN" sz="1200"/>
          </a:p>
          <a:p>
            <a:pPr indent="0" fontAlgn="auto">
              <a:lnSpc>
                <a:spcPct val="150000"/>
              </a:lnSpc>
            </a:pPr>
            <a:r>
              <a:rPr lang="zh-CN" altLang="en-US" sz="1200"/>
              <a:t>客观：</a:t>
            </a:r>
            <a:r>
              <a:rPr lang="en-US" altLang="zh-CN" sz="1200"/>
              <a:t>subjectivity &lt; 0.5</a:t>
            </a:r>
            <a:r>
              <a:rPr lang="zh-CN" altLang="en-US" sz="1200"/>
              <a:t> </a:t>
            </a:r>
            <a:endParaRPr lang="zh-CN" altLang="en-US" sz="1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16865" y="1333500"/>
            <a:ext cx="4714240" cy="5307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</a:rPr>
              <a:t>为何存在消极的情感？</a:t>
            </a:r>
            <a:endParaRPr lang="zh-CN" altLang="en-US" sz="1600">
              <a:solidFill>
                <a:srgbClr val="FF0000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针对非常消极句子（</a:t>
            </a:r>
            <a:r>
              <a:rPr lang="en-US" altLang="zh-CN" sz="1400"/>
              <a:t>polarity &lt; - 0.5</a:t>
            </a:r>
            <a:r>
              <a:rPr lang="zh-CN" altLang="en-US" sz="1400"/>
              <a:t>）</a:t>
            </a:r>
            <a:r>
              <a:rPr lang="en-US" altLang="zh-CN" sz="1400"/>
              <a:t>1766</a:t>
            </a:r>
            <a:r>
              <a:rPr lang="zh-CN" altLang="en-US" sz="1400"/>
              <a:t>条，抽查。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1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your hero does all the</a:t>
            </a:r>
            <a:r>
              <a:rPr lang="zh-CN" altLang="en-US" sz="1400">
                <a:solidFill>
                  <a:srgbClr val="FF0000"/>
                </a:solidFill>
              </a:rPr>
              <a:t> boring</a:t>
            </a:r>
            <a:r>
              <a:rPr lang="zh-CN" altLang="en-US" sz="1400"/>
              <a:t> grinding while you are away!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（你的英雄在你离开的时候做所有无聊的事！）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2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0000"/>
                </a:solidFill>
              </a:rPr>
              <a:t>sick </a:t>
            </a:r>
            <a:r>
              <a:rPr lang="zh-CN" altLang="en-US" sz="1400"/>
              <a:t>spending all your money on </a:t>
            </a:r>
            <a:r>
              <a:rPr lang="zh-CN" altLang="en-US" sz="1400">
                <a:solidFill>
                  <a:srgbClr val="FF0000"/>
                </a:solidFill>
              </a:rPr>
              <a:t>overpriced</a:t>
            </a:r>
            <a:r>
              <a:rPr lang="zh-CN" altLang="en-US" sz="1400"/>
              <a:t> plans, </a:t>
            </a:r>
            <a:r>
              <a:rPr lang="zh-CN" altLang="en-US" sz="1400">
                <a:solidFill>
                  <a:srgbClr val="FF0000"/>
                </a:solidFill>
              </a:rPr>
              <a:t>complicated</a:t>
            </a:r>
            <a:r>
              <a:rPr lang="zh-CN" altLang="en-US" sz="1400"/>
              <a:t> policies, and </a:t>
            </a:r>
            <a:r>
              <a:rPr lang="zh-CN" altLang="en-US" sz="1400">
                <a:solidFill>
                  <a:srgbClr val="FF0000"/>
                </a:solidFill>
              </a:rPr>
              <a:t>cheesy</a:t>
            </a:r>
            <a:r>
              <a:rPr lang="zh-CN" altLang="en-US" sz="1400"/>
              <a:t> car insurance agents?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（生病把你所有的钱花在昂贵的计划、复杂的政策和俗气的汽车保险代理上？）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3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your mission, if you survive, is to </a:t>
            </a:r>
            <a:r>
              <a:rPr lang="zh-CN" altLang="en-US" sz="1400">
                <a:solidFill>
                  <a:srgbClr val="FF0000"/>
                </a:solidFill>
              </a:rPr>
              <a:t>mercilessly spam</a:t>
            </a:r>
            <a:r>
              <a:rPr lang="zh-CN" altLang="en-US" sz="1400"/>
              <a:t> the end user.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（你的任务，如果你幸存下来，是无情的垃圾邮件的最终用户。）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5726430" y="2535555"/>
            <a:ext cx="296037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模式</a:t>
            </a:r>
            <a:r>
              <a:rPr lang="zh-CN" altLang="en-US"/>
              <a:t>：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建立困难场景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克服困难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818640"/>
            <a:ext cx="371602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结果分析：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</a:rPr>
              <a:t>首部的句子 </a:t>
            </a:r>
            <a:r>
              <a:rPr lang="zh-CN" altLang="en-US" sz="1400"/>
              <a:t>更加积极，也较主观。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整体上随着句子在描述中的位置，情感值呈现</a:t>
            </a:r>
            <a:r>
              <a:rPr lang="zh-CN" altLang="en-US" sz="1400">
                <a:solidFill>
                  <a:srgbClr val="FF0000"/>
                </a:solidFill>
              </a:rPr>
              <a:t>下降趋势</a:t>
            </a:r>
            <a:r>
              <a:rPr lang="zh-CN" altLang="en-US" sz="1400"/>
              <a:t>，但是在</a:t>
            </a:r>
            <a:r>
              <a:rPr lang="zh-CN" altLang="en-US" sz="1400">
                <a:solidFill>
                  <a:srgbClr val="FF0000"/>
                </a:solidFill>
              </a:rPr>
              <a:t>句子序号</a:t>
            </a:r>
            <a:r>
              <a:rPr lang="en-US" altLang="zh-CN" sz="1400">
                <a:solidFill>
                  <a:srgbClr val="FF0000"/>
                </a:solidFill>
              </a:rPr>
              <a:t>20</a:t>
            </a:r>
            <a:r>
              <a:rPr lang="zh-CN" altLang="en-US" sz="1400">
                <a:solidFill>
                  <a:srgbClr val="FF0000"/>
                </a:solidFill>
              </a:rPr>
              <a:t>左右（及</a:t>
            </a:r>
            <a:r>
              <a:rPr lang="en-US" altLang="zh-CN" sz="1400">
                <a:solidFill>
                  <a:srgbClr val="FF0000"/>
                </a:solidFill>
              </a:rPr>
              <a:t>40</a:t>
            </a:r>
            <a:r>
              <a:rPr lang="zh-CN" altLang="en-US" sz="1400">
                <a:solidFill>
                  <a:srgbClr val="FF0000"/>
                </a:solidFill>
              </a:rPr>
              <a:t>个左右）</a:t>
            </a:r>
            <a:r>
              <a:rPr lang="zh-CN" altLang="en-US" sz="1400"/>
              <a:t>情感值再次上升。（该范围内，</a:t>
            </a:r>
            <a:r>
              <a:rPr lang="zh-CN" altLang="en-US" sz="1400">
                <a:solidFill>
                  <a:srgbClr val="FF0000"/>
                </a:solidFill>
              </a:rPr>
              <a:t>语句接近文章结尾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5231765" y="3388995"/>
            <a:ext cx="369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</a:t>
            </a:r>
            <a:r>
              <a:rPr lang="en-US" altLang="zh-CN" sz="1200">
                <a:sym typeface="+mn-ea"/>
              </a:rPr>
              <a:t>1</a:t>
            </a:r>
            <a:r>
              <a:rPr lang="zh-CN" altLang="en-US" sz="1200">
                <a:sym typeface="+mn-ea"/>
              </a:rPr>
              <a:t>：不同位置的句子的平均极性。（前</a:t>
            </a:r>
            <a:r>
              <a:rPr lang="en-US" altLang="zh-CN" sz="1200">
                <a:sym typeface="+mn-ea"/>
              </a:rPr>
              <a:t>50</a:t>
            </a:r>
            <a:r>
              <a:rPr lang="zh-CN" altLang="en-US" sz="1200">
                <a:sym typeface="+mn-ea"/>
              </a:rPr>
              <a:t>个句子）</a:t>
            </a:r>
            <a:endParaRPr lang="zh-CN" altLang="en-US" sz="12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2435" y="5984875"/>
            <a:ext cx="3258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：不同位置的句子的平均主观性。（前</a:t>
            </a:r>
            <a:r>
              <a:rPr lang="en-US" altLang="zh-CN" sz="1200">
                <a:sym typeface="+mn-ea"/>
              </a:rPr>
              <a:t>50</a:t>
            </a:r>
            <a:r>
              <a:rPr lang="zh-CN" altLang="en-US" sz="1200">
                <a:sym typeface="+mn-ea"/>
              </a:rPr>
              <a:t>个句子）</a:t>
            </a:r>
            <a:endParaRPr lang="zh-CN" altLang="en-US" sz="120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890" y="1200785"/>
            <a:ext cx="3284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统计</a:t>
            </a:r>
            <a:endParaRPr lang="zh-CN" altLang="en-US" sz="2000" b="1"/>
          </a:p>
        </p:txBody>
      </p:sp>
      <p:graphicFrame>
        <p:nvGraphicFramePr>
          <p:cNvPr id="11" name="图表 10"/>
          <p:cNvGraphicFramePr/>
          <p:nvPr/>
        </p:nvGraphicFramePr>
        <p:xfrm>
          <a:off x="5360035" y="1231900"/>
          <a:ext cx="3562985" cy="2157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5360035" y="3824605"/>
          <a:ext cx="3509010" cy="2160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4847590" y="3542665"/>
            <a:ext cx="405193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en-US" altLang="zh-CN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109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描述的表达模式（发现的模式有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种，用三位数表示）。首位表示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head,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中间数字表示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，尾部数字表示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105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1073742881" name="对象 1073742880"/>
          <p:cNvGraphicFramePr>
            <a:graphicFrameLocks noChangeAspect="1"/>
          </p:cNvGraphicFramePr>
          <p:nvPr/>
        </p:nvGraphicFramePr>
        <p:xfrm>
          <a:off x="5257165" y="3956685"/>
          <a:ext cx="3587750" cy="2265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8559800" imgH="5410200" progId="Visio.Drawing.15">
                  <p:embed/>
                </p:oleObj>
              </mc:Choice>
              <mc:Fallback>
                <p:oleObj name="" r:id="rId2" imgW="8559800" imgH="541020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57165" y="3956685"/>
                        <a:ext cx="3587750" cy="22650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132705" y="6294120"/>
            <a:ext cx="294449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描述拆分为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部分，包括：头部、中部和尾部。</a:t>
            </a:r>
            <a:endParaRPr lang="zh-CN" altLang="en-US"/>
          </a:p>
        </p:txBody>
      </p:sp>
      <p:graphicFrame>
        <p:nvGraphicFramePr>
          <p:cNvPr id="6" name="图表 5"/>
          <p:cNvGraphicFramePr/>
          <p:nvPr/>
        </p:nvGraphicFramePr>
        <p:xfrm>
          <a:off x="4539615" y="1036320"/>
          <a:ext cx="4520565" cy="2506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35585" y="1234440"/>
            <a:ext cx="32562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结果分析：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【</a:t>
            </a:r>
            <a:r>
              <a:rPr lang="en-US" altLang="zh-CN"/>
              <a:t>000</a:t>
            </a:r>
            <a:r>
              <a:rPr lang="zh-CN" altLang="en-US"/>
              <a:t>】平缓介绍。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【</a:t>
            </a:r>
            <a:r>
              <a:rPr lang="en-US" altLang="zh-CN"/>
              <a:t>101</a:t>
            </a:r>
            <a:r>
              <a:rPr lang="zh-CN" altLang="en-US"/>
              <a:t>】开头、结尾情感呈上升趋势，中间平缓。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780790" y="268732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304800" algn="ctr"/>
            <a:r>
              <a:rPr lang="en-US" altLang="zh-CN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4-7 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/>
        </p:nvGraphicFramePr>
        <p:xfrm>
          <a:off x="3780790" y="2962910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0"/>
                <a:gridCol w="0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b="0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3691255" y="2687320"/>
            <a:ext cx="5048250" cy="285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3780790" y="567944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图：抽取</a:t>
            </a:r>
            <a:r>
              <a:rPr lang="en-US" altLang="zh-CN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6330</a:t>
            </a: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lang="en-US" altLang="zh-CN" sz="1200" b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描述的情感极性值与其平均评分之间的关系。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2240" y="1626870"/>
            <a:ext cx="26301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/>
              <a:t>结果分析：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下部分呈现倒三角形。（中性易得最低分）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一定程度上，含有消极情感的</a:t>
            </a:r>
            <a:r>
              <a:rPr lang="en-US" altLang="zh-CN" sz="1600"/>
              <a:t>App</a:t>
            </a:r>
            <a:r>
              <a:rPr lang="zh-CN" altLang="en-US" sz="1600"/>
              <a:t>反而有助于取得高分。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总结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展望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380" y="1315085"/>
            <a:ext cx="46526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决策角度：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419600" y="1209040"/>
            <a:ext cx="0" cy="5616575"/>
          </a:xfrm>
          <a:prstGeom prst="line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589145" y="1315085"/>
            <a:ext cx="433959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情感角度：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03200" progId="Equation.KSEE3">
                  <p:embed/>
                </p:oleObj>
              </mc:Choice>
              <mc:Fallback>
                <p:oleObj name="" r:id="rId1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55600" y="3032125"/>
            <a:ext cx="32156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200" b="1" dirty="0">
                <a:sym typeface="+mn-ea"/>
              </a:rPr>
              <a:t>结果分析</a:t>
            </a:r>
            <a:r>
              <a:rPr lang="zh-CN" altLang="en-US" sz="1200" dirty="0">
                <a:sym typeface="+mn-ea"/>
              </a:rPr>
              <a:t>：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对提供者统计分析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市场环境话题聚类，对于发现市场模式有一定的指导作用</a:t>
            </a:r>
            <a:endParaRPr lang="zh-CN" altLang="en-US" sz="1200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" y="2357120"/>
            <a:ext cx="38246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/>
              <a:t>思想</a:t>
            </a:r>
            <a:r>
              <a:rPr lang="zh-CN" altLang="en-US" sz="1400"/>
              <a:t>： </a:t>
            </a:r>
            <a:r>
              <a:rPr lang="en-US" altLang="zh-CN" sz="1400"/>
              <a:t>App</a:t>
            </a:r>
            <a:r>
              <a:rPr lang="zh-CN" altLang="en-US" sz="1400"/>
              <a:t>商店 ≈ 决策的集合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建模</a:t>
            </a:r>
            <a:r>
              <a:rPr lang="zh-CN" altLang="en-US" sz="1400"/>
              <a:t>：</a:t>
            </a:r>
            <a:r>
              <a:rPr lang="en-US" altLang="zh-CN" sz="1400"/>
              <a:t>PEA</a:t>
            </a:r>
            <a:r>
              <a:rPr lang="zh-CN" altLang="en-US" sz="1400"/>
              <a:t>模型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4672965" y="1972945"/>
            <a:ext cx="3824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研究提供者的表达方式。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355600" y="1972945"/>
            <a:ext cx="24682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为提供者给予市场方面指导。</a:t>
            </a:r>
            <a:endParaRPr lang="zh-CN" altLang="en-US" sz="1400"/>
          </a:p>
        </p:txBody>
      </p:sp>
      <p:sp>
        <p:nvSpPr>
          <p:cNvPr id="12" name="文本框 11"/>
          <p:cNvSpPr txBox="1"/>
          <p:nvPr/>
        </p:nvSpPr>
        <p:spPr>
          <a:xfrm>
            <a:off x="4772025" y="2357120"/>
            <a:ext cx="38246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建模：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表达方式 </a:t>
            </a:r>
            <a:r>
              <a:rPr lang="en-US" altLang="zh-CN" sz="1400"/>
              <a:t>= </a:t>
            </a:r>
            <a:r>
              <a:rPr lang="zh-CN" altLang="en-US" sz="1400"/>
              <a:t>情感 </a:t>
            </a:r>
            <a:r>
              <a:rPr lang="en-US" altLang="zh-CN" sz="1400"/>
              <a:t>+ </a:t>
            </a:r>
            <a:r>
              <a:rPr lang="zh-CN" altLang="en-US" sz="1400"/>
              <a:t>序信息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对表达方式归类</a:t>
            </a:r>
            <a:endParaRPr lang="zh-CN" altLang="en-US" sz="1400"/>
          </a:p>
        </p:txBody>
      </p:sp>
      <p:sp>
        <p:nvSpPr>
          <p:cNvPr id="13" name="文本框 12"/>
          <p:cNvSpPr txBox="1"/>
          <p:nvPr/>
        </p:nvSpPr>
        <p:spPr>
          <a:xfrm>
            <a:off x="4772025" y="3327400"/>
            <a:ext cx="32156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200" b="1" dirty="0">
                <a:sym typeface="+mn-ea"/>
              </a:rPr>
              <a:t>结果分析</a:t>
            </a:r>
            <a:r>
              <a:rPr lang="zh-CN" altLang="en-US" sz="1200" dirty="0">
                <a:sym typeface="+mn-ea"/>
              </a:rPr>
              <a:t>：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ym typeface="+mn-ea"/>
              </a:rPr>
              <a:t>App</a:t>
            </a:r>
            <a:r>
              <a:rPr lang="zh-CN" altLang="en-US" sz="1200" dirty="0">
                <a:sym typeface="+mn-ea"/>
              </a:rPr>
              <a:t>描述中的情感分布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消极情感在</a:t>
            </a:r>
            <a:r>
              <a:rPr lang="en-US" altLang="zh-CN" sz="1200" dirty="0">
                <a:sym typeface="+mn-ea"/>
              </a:rPr>
              <a:t>App</a:t>
            </a:r>
            <a:r>
              <a:rPr lang="zh-CN" altLang="en-US" sz="1200" dirty="0">
                <a:sym typeface="+mn-ea"/>
              </a:rPr>
              <a:t>描述中的作用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表达方式在本研究中的分类</a:t>
            </a:r>
            <a:endParaRPr lang="zh-CN" altLang="en-US" sz="1200" dirty="0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4965" y="5490845"/>
            <a:ext cx="375983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zh-CN" sz="1400" b="1"/>
              <a:t>展望</a:t>
            </a:r>
            <a:r>
              <a:rPr lang="zh-CN" altLang="zh-CN" sz="1400"/>
              <a:t>：</a:t>
            </a:r>
            <a:endParaRPr lang="zh-CN" altLang="zh-CN" sz="1400"/>
          </a:p>
          <a:p>
            <a:pPr marL="1714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200"/>
              <a:t>加入更多维度，增加准确性。</a:t>
            </a:r>
            <a:endParaRPr lang="zh-CN" altLang="zh-CN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62350" y="2829560"/>
            <a:ext cx="2019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307070" y="6356350"/>
            <a:ext cx="379730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215" y="1311910"/>
            <a:ext cx="6337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 b="1" dirty="0"/>
              <a:t>背景</a:t>
            </a:r>
            <a:endParaRPr lang="zh-CN" altLang="en-US" sz="1200" b="1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【</a:t>
            </a:r>
            <a:r>
              <a:rPr lang="zh-CN" altLang="en-US" sz="1200" b="1" dirty="0"/>
              <a:t>流行的移动应用</a:t>
            </a:r>
            <a:r>
              <a:rPr lang="zh-CN" altLang="en-US" sz="1200" dirty="0"/>
              <a:t>】</a:t>
            </a:r>
            <a:r>
              <a:rPr lang="en-US" altLang="zh-CN" sz="1200" dirty="0"/>
              <a:t>200</a:t>
            </a:r>
            <a:r>
              <a:rPr lang="zh-CN" altLang="en-US" sz="1200" dirty="0"/>
              <a:t>万 </a:t>
            </a:r>
            <a:r>
              <a:rPr lang="en-US" altLang="zh-CN" sz="1200" dirty="0"/>
              <a:t>app +  </a:t>
            </a:r>
            <a:r>
              <a:rPr lang="zh-CN" altLang="en-US" sz="1200" dirty="0"/>
              <a:t>数十亿的下载量</a:t>
            </a:r>
            <a:endParaRPr lang="zh-CN" altLang="en-US" sz="1200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【</a:t>
            </a:r>
            <a:r>
              <a:rPr lang="en-US" altLang="zh-CN" sz="1200" b="1" dirty="0" smtClean="0"/>
              <a:t>App</a:t>
            </a:r>
            <a:r>
              <a:rPr lang="zh-CN" altLang="en-US" sz="1200" b="1" dirty="0" smtClean="0"/>
              <a:t>生态系统</a:t>
            </a:r>
            <a:r>
              <a:rPr lang="zh-CN" altLang="en-US" sz="1200" dirty="0" smtClean="0"/>
              <a:t>】</a:t>
            </a:r>
            <a:r>
              <a:rPr lang="en-US" altLang="zh-CN" sz="1200" dirty="0" smtClean="0"/>
              <a:t>Google Play  , Apple App Store</a:t>
            </a:r>
            <a:r>
              <a:rPr lang="zh-CN" altLang="en-US" sz="1200" dirty="0" smtClean="0"/>
              <a:t>等</a:t>
            </a:r>
            <a:endParaRPr lang="zh-CN" altLang="en-US" sz="12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【</a:t>
            </a:r>
            <a:r>
              <a:rPr lang="zh-CN" altLang="en-US" sz="1200" b="1" dirty="0" smtClean="0"/>
              <a:t>多种参与者</a:t>
            </a:r>
            <a:r>
              <a:rPr lang="zh-CN" altLang="en-US" sz="1200" dirty="0" smtClean="0"/>
              <a:t>】</a:t>
            </a:r>
            <a:r>
              <a:rPr lang="en-US" altLang="zh-CN" sz="1200" dirty="0" smtClean="0">
                <a:solidFill>
                  <a:srgbClr val="FF0000"/>
                </a:solidFill>
              </a:rPr>
              <a:t>App</a:t>
            </a:r>
            <a:r>
              <a:rPr lang="zh-CN" altLang="en-US" sz="1200" dirty="0" smtClean="0">
                <a:solidFill>
                  <a:srgbClr val="FF0000"/>
                </a:solidFill>
              </a:rPr>
              <a:t>提供者</a:t>
            </a:r>
            <a:r>
              <a:rPr lang="en-US" altLang="zh-CN" sz="1200" dirty="0" smtClean="0"/>
              <a:t>, </a:t>
            </a:r>
            <a:r>
              <a:rPr lang="zh-CN" altLang="en-US" sz="1200" dirty="0" smtClean="0"/>
              <a:t>使用者 等</a:t>
            </a:r>
            <a:endParaRPr lang="zh-CN" altLang="en-US" sz="1200" dirty="0" smtClean="0"/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2745" y="1311910"/>
            <a:ext cx="2199640" cy="1023620"/>
          </a:xfrm>
          <a:prstGeom prst="rect">
            <a:avLst/>
          </a:prstGeom>
        </p:spPr>
      </p:pic>
      <p:pic>
        <p:nvPicPr>
          <p:cNvPr id="6" name="图片 5" descr="timg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430" y="2259965"/>
            <a:ext cx="1843405" cy="13677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2745" y="2572385"/>
            <a:ext cx="31667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rgbClr val="FF0000"/>
                </a:solidFill>
              </a:rPr>
              <a:t>如何帮助</a:t>
            </a:r>
            <a:r>
              <a:rPr lang="en-US" altLang="zh-CN" sz="1200">
                <a:solidFill>
                  <a:srgbClr val="FF0000"/>
                </a:solidFill>
              </a:rPr>
              <a:t>App</a:t>
            </a:r>
            <a:r>
              <a:rPr lang="zh-CN" altLang="en-US" sz="1200">
                <a:solidFill>
                  <a:srgbClr val="FF0000"/>
                </a:solidFill>
              </a:rPr>
              <a:t>提供者理解市场、需求？</a:t>
            </a:r>
            <a:endParaRPr lang="zh-CN" altLang="en-US" sz="120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rgbClr val="FF0000"/>
                </a:solidFill>
                <a:sym typeface="+mn-ea"/>
              </a:rPr>
              <a:t>如何理解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App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提供者的行为（如表达方式）？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7175" y="4240530"/>
            <a:ext cx="33978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 b="1" dirty="0" smtClean="0"/>
              <a:t>相关研究</a:t>
            </a:r>
            <a:r>
              <a:rPr lang="zh-CN" altLang="en-US" sz="1200" dirty="0" smtClean="0"/>
              <a:t>（按数据分类）</a:t>
            </a:r>
            <a:endParaRPr lang="zh-CN" altLang="en-US" sz="12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i="1" dirty="0" smtClean="0"/>
              <a:t>应用安装包</a:t>
            </a:r>
            <a:r>
              <a:rPr lang="zh-CN" altLang="en-US" sz="1200" dirty="0" smtClean="0"/>
              <a:t>  </a:t>
            </a:r>
            <a:r>
              <a:rPr lang="en-US" altLang="zh-CN" sz="1200" dirty="0" smtClean="0"/>
              <a:t>-&gt;  </a:t>
            </a:r>
            <a:r>
              <a:rPr lang="zh-CN" altLang="en-US" sz="1200" dirty="0" smtClean="0"/>
              <a:t>静态分析、恶意检测等研究</a:t>
            </a:r>
            <a:endParaRPr lang="zh-CN" altLang="en-US" sz="1000" i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i="1" dirty="0" smtClean="0"/>
              <a:t>用户评论 </a:t>
            </a:r>
            <a:r>
              <a:rPr lang="en-US" altLang="zh-CN" sz="1200" dirty="0" smtClean="0"/>
              <a:t>-&gt; </a:t>
            </a:r>
            <a:r>
              <a:rPr lang="zh-CN" altLang="en-US" sz="1200" dirty="0" smtClean="0"/>
              <a:t>了解用户的需求、反应、情感</a:t>
            </a:r>
            <a:endParaRPr lang="zh-CN" altLang="en-US" sz="12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i="1" dirty="0" smtClean="0">
                <a:solidFill>
                  <a:schemeClr val="tx1"/>
                </a:solidFill>
              </a:rPr>
              <a:t>app</a:t>
            </a:r>
            <a:r>
              <a:rPr lang="zh-CN" altLang="en-US" sz="1200" i="1" dirty="0" smtClean="0">
                <a:solidFill>
                  <a:schemeClr val="tx1"/>
                </a:solidFill>
              </a:rPr>
              <a:t>描述</a:t>
            </a:r>
            <a:r>
              <a:rPr lang="zh-CN" altLang="en-US" sz="12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/>
              <a:t>-&gt;  </a:t>
            </a:r>
            <a:r>
              <a:rPr lang="zh-CN" altLang="en-US" sz="1200" dirty="0" smtClean="0"/>
              <a:t>需求分析，</a:t>
            </a:r>
            <a:r>
              <a:rPr lang="en-US" altLang="zh-CN" sz="1200" dirty="0" smtClean="0"/>
              <a:t>app</a:t>
            </a:r>
            <a:r>
              <a:rPr lang="zh-CN" altLang="en-US" sz="1200" dirty="0" smtClean="0"/>
              <a:t>相似度分析等</a:t>
            </a:r>
            <a:endParaRPr lang="zh-CN" altLang="en-US" sz="1200" dirty="0" smtClean="0"/>
          </a:p>
        </p:txBody>
      </p:sp>
      <p:graphicFrame>
        <p:nvGraphicFramePr>
          <p:cNvPr id="9" name="对象 8"/>
          <p:cNvGraphicFramePr/>
          <p:nvPr/>
        </p:nvGraphicFramePr>
        <p:xfrm>
          <a:off x="4246880" y="4132580"/>
          <a:ext cx="4372610" cy="2005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10922000" imgH="4368800" progId="Visio.Drawing.15">
                  <p:embed/>
                </p:oleObj>
              </mc:Choice>
              <mc:Fallback>
                <p:oleObj name="" r:id="rId3" imgW="10922000" imgH="4368800" progId="Visio.Drawing.15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46880" y="4132580"/>
                        <a:ext cx="4372610" cy="2005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5325745" y="6224270"/>
            <a:ext cx="23653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>
                <a:solidFill>
                  <a:schemeClr val="tx1"/>
                </a:solidFill>
              </a:rPr>
              <a:t>图：通过</a:t>
            </a:r>
            <a:r>
              <a:rPr lang="en-US" altLang="zh-CN" sz="1000">
                <a:solidFill>
                  <a:schemeClr val="tx1"/>
                </a:solidFill>
              </a:rPr>
              <a:t>App</a:t>
            </a:r>
            <a:r>
              <a:rPr lang="zh-CN" altLang="en-US" sz="1000">
                <a:solidFill>
                  <a:schemeClr val="tx1"/>
                </a:solidFill>
              </a:rPr>
              <a:t>可以挖掘的信息</a:t>
            </a:r>
            <a:endParaRPr lang="zh-CN" altLang="en-US" sz="1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61455" y="6356350"/>
            <a:ext cx="212534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2415" y="1208405"/>
            <a:ext cx="4257675" cy="2445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rgbClr val="FF0000"/>
                </a:solidFill>
                <a:sym typeface="+mn-ea"/>
              </a:rPr>
              <a:t>1.</a:t>
            </a:r>
            <a:r>
              <a:rPr lang="zh-CN" altLang="en-US" sz="1200" dirty="0" smtClean="0">
                <a:solidFill>
                  <a:srgbClr val="FF0000"/>
                </a:solidFill>
                <a:sym typeface="+mn-ea"/>
              </a:rPr>
              <a:t>很少从决策角度理解app商店。</a:t>
            </a:r>
            <a:endParaRPr lang="zh-CN" altLang="en-US" sz="1200" dirty="0" smtClean="0">
              <a:solidFill>
                <a:srgbClr val="FF0000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rgbClr val="FF0000"/>
                </a:solidFill>
                <a:sym typeface="+mn-ea"/>
              </a:rPr>
              <a:t>2.</a:t>
            </a:r>
            <a:r>
              <a:rPr lang="zh-CN" altLang="en-US" sz="1400" dirty="0" smtClean="0">
                <a:solidFill>
                  <a:srgbClr val="FF0000"/>
                </a:solidFill>
                <a:sym typeface="+mn-ea"/>
              </a:rPr>
              <a:t>研究</a:t>
            </a:r>
            <a:r>
              <a:rPr lang="en-US" altLang="zh-CN" sz="1400" dirty="0" smtClean="0">
                <a:solidFill>
                  <a:srgbClr val="FF0000"/>
                </a:solidFill>
                <a:sym typeface="+mn-ea"/>
              </a:rPr>
              <a:t>App</a:t>
            </a:r>
            <a:r>
              <a:rPr lang="zh-CN" altLang="en-US" sz="1400" dirty="0" smtClean="0">
                <a:solidFill>
                  <a:srgbClr val="FF0000"/>
                </a:solidFill>
                <a:sym typeface="+mn-ea"/>
              </a:rPr>
              <a:t>描述中的情感表达方式。</a:t>
            </a:r>
            <a:endParaRPr lang="zh-CN" altLang="en-US" sz="1200" b="1" dirty="0" smtClean="0">
              <a:solidFill>
                <a:srgbClr val="FF0000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b="1" dirty="0" smtClean="0"/>
              <a:t>决策角度：</a:t>
            </a:r>
            <a:endParaRPr lang="zh-CN" altLang="en-US" sz="1400" b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目标：帮助开发者理解市场需求。</a:t>
            </a:r>
            <a:endParaRPr lang="zh-CN" altLang="en-US" sz="12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思想：</a:t>
            </a:r>
            <a:r>
              <a:rPr lang="en-US" altLang="zh-CN" sz="1200" dirty="0" smtClean="0"/>
              <a:t>app商店 ≈ </a:t>
            </a:r>
            <a:r>
              <a:rPr lang="zh-CN" altLang="en-US" sz="1000" dirty="0" smtClean="0">
                <a:sym typeface="+mn-ea"/>
              </a:rPr>
              <a:t>决策集合 </a:t>
            </a:r>
            <a:endParaRPr lang="zh-CN" altLang="en-US" sz="1000" dirty="0" smtClean="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利用参与者的智慧，探究宏观的市场需求</a:t>
            </a:r>
            <a:endParaRPr lang="zh-CN" altLang="en-US" sz="12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app</a:t>
            </a:r>
            <a:r>
              <a:rPr lang="zh-CN" altLang="en-US" sz="1200" dirty="0" smtClean="0"/>
              <a:t>提供者：需求收集、加工器</a:t>
            </a:r>
            <a:endParaRPr lang="zh-CN" altLang="en-US" sz="12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app</a:t>
            </a:r>
            <a:r>
              <a:rPr lang="zh-CN" altLang="en-US" sz="1200" dirty="0" smtClean="0"/>
              <a:t>使用者：</a:t>
            </a:r>
            <a:r>
              <a:rPr lang="en-US" altLang="zh-CN" sz="1200" dirty="0" smtClean="0"/>
              <a:t>app</a:t>
            </a:r>
            <a:r>
              <a:rPr lang="zh-CN" altLang="en-US" sz="1200" dirty="0" smtClean="0"/>
              <a:t>检测器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57930" y="6236335"/>
            <a:ext cx="20256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chemeClr val="tx1"/>
                </a:solidFill>
              </a:rPr>
              <a:t>图</a:t>
            </a:r>
            <a:r>
              <a:rPr lang="en-US" altLang="zh-CN" sz="1000">
                <a:solidFill>
                  <a:schemeClr val="tx1"/>
                </a:solidFill>
              </a:rPr>
              <a:t>1</a:t>
            </a:r>
            <a:r>
              <a:rPr lang="zh-CN" altLang="en-US" sz="1000">
                <a:solidFill>
                  <a:schemeClr val="tx1"/>
                </a:solidFill>
              </a:rPr>
              <a:t>：简化的</a:t>
            </a:r>
            <a:r>
              <a:rPr lang="en-US" altLang="zh-CN" sz="1000">
                <a:solidFill>
                  <a:schemeClr val="tx1"/>
                </a:solidFill>
              </a:rPr>
              <a:t>app</a:t>
            </a:r>
            <a:r>
              <a:rPr lang="zh-CN" altLang="en-US" sz="1000">
                <a:solidFill>
                  <a:schemeClr val="tx1"/>
                </a:solidFill>
              </a:rPr>
              <a:t>开发、使用流程</a:t>
            </a:r>
            <a:endParaRPr lang="zh-CN" altLang="en-US" sz="100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3215" y="4032250"/>
            <a:ext cx="4272915" cy="2204085"/>
          </a:xfrm>
          <a:prstGeom prst="rect">
            <a:avLst/>
          </a:prstGeom>
        </p:spPr>
      </p:pic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914400" imgH="203200" progId="Equation.KSEE3">
                  <p:embed/>
                </p:oleObj>
              </mc:Choice>
              <mc:Fallback>
                <p:oleObj name="" r:id="rId2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en-US" altLang="zh-CN" sz="3200" b="1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528" y="1268084"/>
            <a:ext cx="83632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b="1" dirty="0" smtClean="0"/>
              <a:t>app</a:t>
            </a:r>
            <a:r>
              <a:rPr lang="zh-CN" altLang="en-US" b="1" dirty="0" smtClean="0"/>
              <a:t>描述的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个特点</a:t>
            </a:r>
            <a:r>
              <a:rPr lang="zh-CN" altLang="en-US" dirty="0" smtClean="0"/>
              <a:t>：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抽象程度高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相对稳定性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反映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提供者的决策，强调</a:t>
            </a:r>
            <a:endParaRPr lang="zh-CN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/>
          </a:p>
          <a:p>
            <a:endParaRPr lang="zh-CN" altLang="en-US" dirty="0" smtClean="0"/>
          </a:p>
        </p:txBody>
      </p:sp>
      <p:pic>
        <p:nvPicPr>
          <p:cNvPr id="27652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898" y="3839528"/>
            <a:ext cx="5505450" cy="2181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883" y="2226945"/>
            <a:ext cx="2768600" cy="3794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830705" y="6021070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的描述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6118225" y="6049645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的评论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32140" y="6356350"/>
            <a:ext cx="454660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729355" y="4549775"/>
            <a:ext cx="16859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图：</a:t>
            </a:r>
            <a:r>
              <a:rPr lang="zh-CN" altLang="en-US" sz="1000">
                <a:sym typeface="+mn-ea"/>
              </a:rPr>
              <a:t>提供者</a:t>
            </a:r>
            <a:r>
              <a:rPr lang="zh-CN" altLang="en-US" sz="1000"/>
              <a:t>与用户的关系 </a:t>
            </a:r>
            <a:endParaRPr lang="zh-CN" altLang="en-US" sz="1000"/>
          </a:p>
        </p:txBody>
      </p:sp>
      <p:sp>
        <p:nvSpPr>
          <p:cNvPr id="5" name="文本框 4"/>
          <p:cNvSpPr txBox="1"/>
          <p:nvPr/>
        </p:nvSpPr>
        <p:spPr>
          <a:xfrm>
            <a:off x="321945" y="1289685"/>
            <a:ext cx="22637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主要思想：</a:t>
            </a:r>
            <a:endParaRPr lang="zh-CN" altLang="en-US" sz="1200" b="1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0695" y="1289685"/>
            <a:ext cx="5666740" cy="32600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1945" y="4976495"/>
            <a:ext cx="16192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刻画</a:t>
            </a:r>
            <a:r>
              <a:rPr lang="en-US" altLang="zh-CN" sz="1200" b="1"/>
              <a:t>App :</a:t>
            </a:r>
            <a:endParaRPr lang="en-US" altLang="zh-CN" sz="1200" b="1"/>
          </a:p>
        </p:txBody>
      </p:sp>
      <p:graphicFrame>
        <p:nvGraphicFramePr>
          <p:cNvPr id="31746" name="对象 19"/>
          <p:cNvGraphicFramePr>
            <a:graphicFrameLocks noChangeAspect="1"/>
          </p:cNvGraphicFramePr>
          <p:nvPr/>
        </p:nvGraphicFramePr>
        <p:xfrm>
          <a:off x="321945" y="5359400"/>
          <a:ext cx="3723640" cy="292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2438400" imgH="190500" progId="Equation.KSEE3">
                  <p:embed/>
                </p:oleObj>
              </mc:Choice>
              <mc:Fallback>
                <p:oleObj name="" r:id="rId2" imgW="24384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1945" y="5359400"/>
                        <a:ext cx="3723640" cy="2927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文本框 3"/>
          <p:cNvSpPr txBox="1"/>
          <p:nvPr/>
        </p:nvSpPr>
        <p:spPr>
          <a:xfrm>
            <a:off x="4045585" y="4976495"/>
            <a:ext cx="4907915" cy="1499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000" b="1">
                <a:latin typeface="Arial" panose="020B0604020202020204" pitchFamily="34" charset="0"/>
                <a:ea typeface="宋体" panose="02010600030101010101" pitchFamily="2" charset="-122"/>
              </a:rPr>
              <a:t>P(topic | app) 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提供者重视（强调）程度。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000" b="1">
                <a:latin typeface="Arial" panose="020B0604020202020204" pitchFamily="34" charset="0"/>
                <a:ea typeface="宋体" panose="02010600030101010101" pitchFamily="2" charset="-122"/>
              </a:rPr>
              <a:t>pop(app) 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整体得到的用户反馈，通过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的下载量及评分数来进行度量。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9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000" b="1">
                <a:latin typeface="Arial" panose="020B0604020202020204" pitchFamily="34" charset="0"/>
                <a:ea typeface="宋体" panose="02010600030101010101" pitchFamily="2" charset="-122"/>
              </a:rPr>
              <a:t>这里认为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提供者强调的产品特色，往往是吸引用户的主要原因。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内容占位符 2"/>
          <p:cNvSpPr>
            <a:spLocks noGrp="1"/>
          </p:cNvSpPr>
          <p:nvPr>
            <p:ph idx="1"/>
          </p:nvPr>
        </p:nvSpPr>
        <p:spPr>
          <a:xfrm>
            <a:off x="541655" y="1269365"/>
            <a:ext cx="7247255" cy="391795"/>
          </a:xfrm>
        </p:spPr>
        <p:txBody>
          <a:bodyPr wrap="square" lIns="91440" tIns="45720" rIns="91440" bIns="45720" anchor="t"/>
          <a:p>
            <a:pPr marL="0" indent="0">
              <a:buNone/>
            </a:pPr>
            <a:r>
              <a:rPr lang="zh-CN" altLang="en-US" sz="1800" b="1" kern="1200" baseline="0">
                <a:solidFill>
                  <a:schemeClr val="tx1"/>
                </a:solidFill>
                <a:cs typeface="+mn-cs"/>
              </a:rPr>
              <a:t>刻画提供者</a:t>
            </a:r>
            <a:r>
              <a:rPr lang="zh-CN" altLang="en-US" sz="1800" kern="1200" baseline="0">
                <a:solidFill>
                  <a:schemeClr val="tx1"/>
                </a:solidFill>
                <a:cs typeface="+mn-cs"/>
              </a:rPr>
              <a:t>：</a:t>
            </a: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b="1" kern="1200" baseline="-25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795" name="文本框 6"/>
          <p:cNvSpPr txBox="1"/>
          <p:nvPr/>
        </p:nvSpPr>
        <p:spPr>
          <a:xfrm>
            <a:off x="541338" y="3541395"/>
            <a:ext cx="2943225" cy="25996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在某个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下的实力量化。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en-US" altLang="zh-CN" sz="1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1400" b="1" baseline="-25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(topic|app)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app</a:t>
            </a:r>
            <a:r>
              <a:rPr lang="en-US" altLang="zh-CN" sz="1400" baseline="-250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下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的概率。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开发的产品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集合。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3796" name="对象 3"/>
          <p:cNvGraphicFramePr>
            <a:graphicFrameLocks noChangeAspect="1"/>
          </p:cNvGraphicFramePr>
          <p:nvPr/>
        </p:nvGraphicFramePr>
        <p:xfrm>
          <a:off x="2512219" y="2081372"/>
          <a:ext cx="3882390" cy="94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2654300" imgH="647700" progId="Equation.KSEE3">
                  <p:embed/>
                </p:oleObj>
              </mc:Choice>
              <mc:Fallback>
                <p:oleObj name="" r:id="rId1" imgW="2654300" imgH="6477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12219" y="2081372"/>
                        <a:ext cx="3882390" cy="9455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/>
        </p:nvSpPr>
        <p:spPr>
          <a:xfrm>
            <a:off x="960448" y="0"/>
            <a:ext cx="77263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151120" y="6007100"/>
            <a:ext cx="2948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：根据</a:t>
            </a:r>
            <a:r>
              <a:rPr lang="en-US" altLang="zh-CN" sz="1400"/>
              <a:t>app</a:t>
            </a:r>
            <a:r>
              <a:rPr lang="zh-CN" altLang="en-US" sz="1400"/>
              <a:t>评估提供者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030" y="3682365"/>
            <a:ext cx="4255770" cy="2317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内容占位符 2"/>
          <p:cNvSpPr>
            <a:spLocks noGrp="1"/>
          </p:cNvSpPr>
          <p:nvPr>
            <p:ph idx="1"/>
          </p:nvPr>
        </p:nvSpPr>
        <p:spPr>
          <a:xfrm>
            <a:off x="440055" y="1423035"/>
            <a:ext cx="7680325" cy="448945"/>
          </a:xfrm>
        </p:spPr>
        <p:txBody>
          <a:bodyPr wrap="square" lIns="91440" tIns="45720" rIns="91440" bIns="45720" anchor="t">
            <a:normAutofit lnSpcReduction="10000"/>
          </a:bodyPr>
          <a:p>
            <a:pPr marL="0" indent="0">
              <a:buNone/>
            </a:pPr>
            <a:r>
              <a:rPr lang="zh-CN" altLang="en-US" sz="18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刻画市场环境：</a:t>
            </a:r>
            <a:r>
              <a:rPr lang="zh-CN" altLang="en-US" sz="14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黑体" panose="02010609060101010101" pitchFamily="49" charset="-122"/>
              </a:rPr>
              <a:t>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 （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反映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用户需求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，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竞争情况）（换图）</a:t>
            </a:r>
            <a:endParaRPr lang="zh-CN" altLang="en-US" sz="1600" b="1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843" name="文本框 5"/>
          <p:cNvSpPr txBox="1"/>
          <p:nvPr/>
        </p:nvSpPr>
        <p:spPr>
          <a:xfrm>
            <a:off x="440055" y="4663440"/>
            <a:ext cx="3467100" cy="24587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A 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表示我们研究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的总集合（比如说，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shopping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类 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 b="1">
                <a:latin typeface="Arial" panose="020B0604020202020204" pitchFamily="34" charset="0"/>
                <a:ea typeface="宋体" panose="02010600030101010101" pitchFamily="2" charset="-122"/>
              </a:rPr>
              <a:t>popularity(topic)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 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的流行度。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PV(topic)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下的加权产品量。（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product volume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）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 baseline="-25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5844" name="对象 4"/>
          <p:cNvGraphicFramePr>
            <a:graphicFrameLocks noChangeAspect="1"/>
          </p:cNvGraphicFramePr>
          <p:nvPr/>
        </p:nvGraphicFramePr>
        <p:xfrm>
          <a:off x="1495108" y="1839437"/>
          <a:ext cx="6153785" cy="313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4013200" imgH="203200" progId="Equation.KSEE3">
                  <p:embed/>
                </p:oleObj>
              </mc:Choice>
              <mc:Fallback>
                <p:oleObj name="" r:id="rId1" imgW="4013200" imgH="2032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5108" y="1839437"/>
                        <a:ext cx="6153785" cy="3130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对象 10"/>
          <p:cNvGraphicFramePr>
            <a:graphicFrameLocks noChangeAspect="1"/>
          </p:cNvGraphicFramePr>
          <p:nvPr/>
        </p:nvGraphicFramePr>
        <p:xfrm>
          <a:off x="4474210" y="5014278"/>
          <a:ext cx="38195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2540000" imgH="355600" progId="Equation.KSEE3">
                  <p:embed/>
                </p:oleObj>
              </mc:Choice>
              <mc:Fallback>
                <p:oleObj name="" r:id="rId3" imgW="2540000" imgH="3556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74210" y="5014278"/>
                        <a:ext cx="3819525" cy="536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对象 7"/>
          <p:cNvGraphicFramePr>
            <a:graphicFrameLocks noChangeAspect="1"/>
          </p:cNvGraphicFramePr>
          <p:nvPr/>
        </p:nvGraphicFramePr>
        <p:xfrm>
          <a:off x="4474210" y="5854065"/>
          <a:ext cx="26876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5" imgW="1879600" imgH="355600" progId="Equation.KSEE3">
                  <p:embed/>
                </p:oleObj>
              </mc:Choice>
              <mc:Fallback>
                <p:oleObj name="" r:id="rId5" imgW="1879600" imgH="3556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4210" y="5854065"/>
                        <a:ext cx="2687638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107690" y="443103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：市场环境量化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565" y="2152650"/>
            <a:ext cx="6663690" cy="22777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7890" name="对象 -2147482618"/>
          <p:cNvGraphicFramePr>
            <a:graphicFrameLocks noChangeAspect="1"/>
          </p:cNvGraphicFramePr>
          <p:nvPr/>
        </p:nvGraphicFramePr>
        <p:xfrm>
          <a:off x="2740025" y="2610326"/>
          <a:ext cx="292481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057400" imgH="419100" progId="Equation.KSEE3">
                  <p:embed/>
                </p:oleObj>
              </mc:Choice>
              <mc:Fallback>
                <p:oleObj name="" r:id="rId1" imgW="2057400" imgH="4191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40025" y="2610326"/>
                        <a:ext cx="292481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文本框 2"/>
          <p:cNvSpPr txBox="1"/>
          <p:nvPr/>
        </p:nvSpPr>
        <p:spPr>
          <a:xfrm>
            <a:off x="561975" y="4004310"/>
            <a:ext cx="862520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742950" lvl="1" indent="0" algn="l" fontAlgn="auto">
              <a:lnSpc>
                <a:spcPct val="150000"/>
              </a:lnSpc>
              <a:buNone/>
            </a:pP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892" name="对象 9"/>
          <p:cNvGraphicFramePr>
            <a:graphicFrameLocks noChangeAspect="1"/>
          </p:cNvGraphicFramePr>
          <p:nvPr/>
        </p:nvGraphicFramePr>
        <p:xfrm>
          <a:off x="1699895" y="1645762"/>
          <a:ext cx="5448935" cy="68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860800" imgH="482600" progId="Equation.KSEE3">
                  <p:embed/>
                </p:oleObj>
              </mc:Choice>
              <mc:Fallback>
                <p:oleObj name="" r:id="rId3" imgW="3860800" imgH="4826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9895" y="1645762"/>
                        <a:ext cx="5448935" cy="681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61975" y="3596005"/>
            <a:ext cx="7463155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b="1"/>
              <a:t>说明</a:t>
            </a:r>
            <a:r>
              <a:rPr lang="zh-CN" altLang="en-US"/>
              <a:t>：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PSD</a:t>
            </a:r>
            <a:r>
              <a:rPr lang="zh-CN" altLang="en-US" sz="1600" b="1"/>
              <a:t> (topic) </a:t>
            </a:r>
            <a:r>
              <a:rPr lang="zh-CN" altLang="en-US" sz="1600"/>
              <a:t>是标准差，表示在topic下，app流行度离散程度，反映app受欢迎分布的结构。（Popularity Standard Deviation）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Mean</a:t>
            </a:r>
            <a:r>
              <a:rPr lang="zh-CN" altLang="en-US" sz="1600" b="1"/>
              <a:t>(topic) </a:t>
            </a:r>
            <a:r>
              <a:rPr lang="zh-CN" altLang="en-US" sz="1600"/>
              <a:t>表示在此topic下app的平均水平。</a:t>
            </a:r>
            <a:endParaRPr lang="zh-CN" altLang="en-US"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3949</Words>
  <Application>WPS 演示</Application>
  <PresentationFormat>全屏显示(4:3)</PresentationFormat>
  <Paragraphs>386</Paragraphs>
  <Slides>29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17</vt:i4>
      </vt:variant>
      <vt:variant>
        <vt:lpstr>幻灯片标题</vt:lpstr>
      </vt:variant>
      <vt:variant>
        <vt:i4>29</vt:i4>
      </vt:variant>
    </vt:vector>
  </HeadingPairs>
  <TitlesOfParts>
    <vt:vector size="66" baseType="lpstr">
      <vt:lpstr>Arial</vt:lpstr>
      <vt:lpstr>宋体</vt:lpstr>
      <vt:lpstr>Wingdings</vt:lpstr>
      <vt:lpstr>微软雅黑</vt:lpstr>
      <vt:lpstr>Times New Roman</vt:lpstr>
      <vt:lpstr>Calibri</vt:lpstr>
      <vt:lpstr>黑体</vt:lpstr>
      <vt:lpstr>Arial Unicode MS</vt:lpstr>
      <vt:lpstr>Office 主题​​</vt:lpstr>
      <vt:lpstr>2_Office 主题​​</vt:lpstr>
      <vt:lpstr>6_Office 主题​​</vt:lpstr>
      <vt:lpstr>7_Office 主题​​</vt:lpstr>
      <vt:lpstr>4_Office 主题​​</vt:lpstr>
      <vt:lpstr>5_Office 主题​​</vt:lpstr>
      <vt:lpstr>8_Office 主题​​</vt:lpstr>
      <vt:lpstr>11_Office 主题​​</vt:lpstr>
      <vt:lpstr>10_Office 主题​​</vt:lpstr>
      <vt:lpstr>14_Office 主题​​</vt:lpstr>
      <vt:lpstr>16_Office 主题​​</vt:lpstr>
      <vt:lpstr>3_Office 主题​​</vt:lpstr>
      <vt:lpstr>Visio.Drawing.15</vt:lpstr>
      <vt:lpstr>Equation.KSEE3</vt:lpstr>
      <vt:lpstr>Visio.Drawing.15</vt:lpstr>
      <vt:lpstr>Excel.Chart.8</vt:lpstr>
      <vt:lpstr>Visio.Drawing.15</vt:lpstr>
      <vt:lpstr>Visio.Drawing.15</vt:lpstr>
      <vt:lpstr>Visio.Drawing.15</vt:lpstr>
      <vt:lpstr>Visio.Drawing.15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面向提供者的移动应用数据分析</vt:lpstr>
      <vt:lpstr>内容</vt:lpstr>
      <vt:lpstr>介绍</vt:lpstr>
      <vt:lpstr>介绍 </vt:lpstr>
      <vt:lpstr>决策角度 - 模型</vt:lpstr>
      <vt:lpstr>决策角度 - 模型</vt:lpstr>
      <vt:lpstr>PowerPoint 演示文稿</vt:lpstr>
      <vt:lpstr>决策角度 - 模型</vt:lpstr>
      <vt:lpstr>决策角度 - 模型</vt:lpstr>
      <vt:lpstr>决策角度 - 模型</vt:lpstr>
      <vt:lpstr>决策角度 - 结果分析</vt:lpstr>
      <vt:lpstr>决策角度 - 结果分析</vt:lpstr>
      <vt:lpstr>决策角度 - 结果分析</vt:lpstr>
      <vt:lpstr>决策角度 - 结果分析</vt:lpstr>
      <vt:lpstr>决策角度 - 结果分析</vt:lpstr>
      <vt:lpstr>PowerPoint 演示文稿</vt:lpstr>
      <vt:lpstr>介绍 </vt:lpstr>
      <vt:lpstr>情感角度：提供者表达方式</vt:lpstr>
      <vt:lpstr>情感角度 - 建模</vt:lpstr>
      <vt:lpstr>情感角度 - 建模</vt:lpstr>
      <vt:lpstr>情感角度 - 建模</vt:lpstr>
      <vt:lpstr>情感角度 - 实验</vt:lpstr>
      <vt:lpstr>情感角度 - 实验</vt:lpstr>
      <vt:lpstr>情感角度 - 实验</vt:lpstr>
      <vt:lpstr>情感角度 - 实验</vt:lpstr>
      <vt:lpstr>情感角度 - 实验</vt:lpstr>
      <vt:lpstr>情感角度 - 实验</vt:lpstr>
      <vt:lpstr>总结 &amp; 展望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</dc:creator>
  <cp:lastModifiedBy>ε雪ξ剑客</cp:lastModifiedBy>
  <cp:revision>926</cp:revision>
  <dcterms:created xsi:type="dcterms:W3CDTF">2013-09-17T06:24:00Z</dcterms:created>
  <dcterms:modified xsi:type="dcterms:W3CDTF">2017-12-04T12:20:47Z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